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8"/>
  </p:notesMasterIdLst>
  <p:handoutMasterIdLst>
    <p:handoutMasterId r:id="rId49"/>
  </p:handoutMasterIdLst>
  <p:sldIdLst>
    <p:sldId id="310" r:id="rId5"/>
    <p:sldId id="264" r:id="rId6"/>
    <p:sldId id="2480" r:id="rId7"/>
    <p:sldId id="311" r:id="rId8"/>
    <p:sldId id="2435" r:id="rId9"/>
    <p:sldId id="2440" r:id="rId10"/>
    <p:sldId id="2441" r:id="rId11"/>
    <p:sldId id="2442" r:id="rId12"/>
    <p:sldId id="2443" r:id="rId13"/>
    <p:sldId id="2446" r:id="rId14"/>
    <p:sldId id="2447" r:id="rId15"/>
    <p:sldId id="2448" r:id="rId16"/>
    <p:sldId id="2444" r:id="rId17"/>
    <p:sldId id="2445" r:id="rId18"/>
    <p:sldId id="2450" r:id="rId19"/>
    <p:sldId id="2451" r:id="rId20"/>
    <p:sldId id="2452" r:id="rId21"/>
    <p:sldId id="2455" r:id="rId22"/>
    <p:sldId id="2456" r:id="rId23"/>
    <p:sldId id="2457" r:id="rId24"/>
    <p:sldId id="2458" r:id="rId25"/>
    <p:sldId id="2459" r:id="rId26"/>
    <p:sldId id="2454" r:id="rId27"/>
    <p:sldId id="2460" r:id="rId28"/>
    <p:sldId id="2461" r:id="rId29"/>
    <p:sldId id="2462" r:id="rId30"/>
    <p:sldId id="2453" r:id="rId31"/>
    <p:sldId id="2463" r:id="rId32"/>
    <p:sldId id="2464" r:id="rId33"/>
    <p:sldId id="2465" r:id="rId34"/>
    <p:sldId id="2469" r:id="rId35"/>
    <p:sldId id="2467" r:id="rId36"/>
    <p:sldId id="2471" r:id="rId37"/>
    <p:sldId id="2468" r:id="rId38"/>
    <p:sldId id="2470" r:id="rId39"/>
    <p:sldId id="2472" r:id="rId40"/>
    <p:sldId id="2473" r:id="rId41"/>
    <p:sldId id="2474" r:id="rId42"/>
    <p:sldId id="2476" r:id="rId43"/>
    <p:sldId id="2475" r:id="rId44"/>
    <p:sldId id="2482" r:id="rId45"/>
    <p:sldId id="312" r:id="rId46"/>
    <p:sldId id="31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A7EFE7-1A74-435F-9AE1-9D39F5A1CD44}" v="1" dt="2024-03-09T04:48:59.1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954" autoAdjust="0"/>
  </p:normalViewPr>
  <p:slideViewPr>
    <p:cSldViewPr snapToGrid="0">
      <p:cViewPr varScale="1">
        <p:scale>
          <a:sx n="65" d="100"/>
          <a:sy n="65" d="100"/>
        </p:scale>
        <p:origin x="1315" y="3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3/9/2024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3/9/2024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20974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58619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891999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2833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381907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Explain from the slide.</a:t>
            </a:r>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2844973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204144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1216445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870664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875838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2753302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291203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2580841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819380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2894570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803245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37648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332073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445761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17810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914326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277733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B83C-78E5-4755-A811-9637F37FB956}"/>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ZA"/>
          </a:p>
        </p:txBody>
      </p:sp>
      <p:pic>
        <p:nvPicPr>
          <p:cNvPr id="8" name="Picture 7">
            <a:extLst>
              <a:ext uri="{FF2B5EF4-FFF2-40B4-BE49-F238E27FC236}">
                <a16:creationId xmlns:a16="http://schemas.microsoft.com/office/drawing/2014/main" id="{A4DE5C22-BEE5-4AA4-8672-579154461A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91999" cy="6858000"/>
          </a:xfrm>
          <a:prstGeom prst="rect">
            <a:avLst/>
          </a:prstGeom>
        </p:spPr>
      </p:pic>
    </p:spTree>
    <p:extLst>
      <p:ext uri="{BB962C8B-B14F-4D97-AF65-F5344CB8AC3E}">
        <p14:creationId xmlns:p14="http://schemas.microsoft.com/office/powerpoint/2010/main" val="1456929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309467-6104-4054-94A0-17224C0F2A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3058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34B149-1385-4C55-851A-F3C5449209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74445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2C06599-B731-4297-87F7-709CFE9F82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887354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76" r:id="rId17"/>
    <p:sldLayoutId id="2147483677" r:id="rId18"/>
    <p:sldLayoutId id="2147483678" r:id="rId19"/>
    <p:sldLayoutId id="2147483679" r:id="rId20"/>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microsoft.com/office/2007/relationships/hdphoto" Target="../media/hdphoto5.wdp"/><Relationship Id="rId5" Type="http://schemas.openxmlformats.org/officeDocument/2006/relationships/image" Target="../media/image22.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18.xml"/><Relationship Id="rId5" Type="http://schemas.microsoft.com/office/2007/relationships/hdphoto" Target="../media/hdphoto7.wdp"/><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microsoft.com/office/2007/relationships/hdphoto" Target="../media/hdphoto10.wdp"/><Relationship Id="rId5" Type="http://schemas.openxmlformats.org/officeDocument/2006/relationships/image" Target="../media/image30.png"/><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microsoft.com/office/2007/relationships/hdphoto" Target="../media/hdphoto13.wdp"/><Relationship Id="rId5" Type="http://schemas.openxmlformats.org/officeDocument/2006/relationships/image" Target="../media/image33.png"/><Relationship Id="rId4" Type="http://schemas.microsoft.com/office/2007/relationships/hdphoto" Target="../media/hdphoto12.wdp"/></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microsoft.com/office/2007/relationships/hdphoto" Target="../media/hdphoto15.wdp"/><Relationship Id="rId5" Type="http://schemas.openxmlformats.org/officeDocument/2006/relationships/image" Target="../media/image35.png"/><Relationship Id="rId4" Type="http://schemas.microsoft.com/office/2007/relationships/hdphoto" Target="../media/hdphoto14.wdp"/></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hyperlink" Target="https://www.w3.org/TR/css3-color/%23svg-color" TargetMode="External"/><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7.png"/><Relationship Id="rId11" Type="http://schemas.microsoft.com/office/2007/relationships/hdphoto" Target="../media/hdphoto18.wdp"/><Relationship Id="rId5" Type="http://schemas.microsoft.com/office/2007/relationships/hdphoto" Target="../media/hdphoto16.wdp"/><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microsoft.com/office/2007/relationships/hdphoto" Target="../media/hdphoto19.wdp"/><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microsoft.com/office/2007/relationships/hdphoto" Target="../media/hdphoto21.wdp"/><Relationship Id="rId5" Type="http://schemas.openxmlformats.org/officeDocument/2006/relationships/image" Target="../media/image47.png"/><Relationship Id="rId4" Type="http://schemas.microsoft.com/office/2007/relationships/hdphoto" Target="../media/hdphoto20.wdp"/></Relationships>
</file>

<file path=ppt/slides/_rels/slide2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51.png"/><Relationship Id="rId4" Type="http://schemas.microsoft.com/office/2007/relationships/hdphoto" Target="../media/hdphoto2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microsoft.com/office/2007/relationships/hdphoto" Target="../media/hdphoto23.wdp"/></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 Id="rId5" Type="http://schemas.microsoft.com/office/2007/relationships/hdphoto" Target="../media/hdphoto24.wdp"/><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7B4F-72D6-4EE9-A16C-B54F55F9B2B3}"/>
              </a:ext>
            </a:extLst>
          </p:cNvPr>
          <p:cNvSpPr>
            <a:spLocks noGrp="1"/>
          </p:cNvSpPr>
          <p:nvPr>
            <p:ph type="ctrTitle"/>
          </p:nvPr>
        </p:nvSpPr>
        <p:spPr>
          <a:xfrm>
            <a:off x="0" y="2996953"/>
            <a:ext cx="5087888" cy="3744417"/>
          </a:xfrm>
        </p:spPr>
        <p:txBody>
          <a:bodyPr>
            <a:normAutofit/>
          </a:bodyPr>
          <a:lstStyle/>
          <a:p>
            <a:r>
              <a:rPr lang="en-ZA" sz="3300" dirty="0">
                <a:solidFill>
                  <a:srgbClr val="606168"/>
                </a:solidFill>
              </a:rPr>
              <a:t> </a:t>
            </a:r>
            <a:br>
              <a:rPr lang="en-ZA" sz="3300" dirty="0">
                <a:solidFill>
                  <a:srgbClr val="606168"/>
                </a:solidFill>
              </a:rPr>
            </a:br>
            <a:r>
              <a:rPr lang="en-ZA" sz="3300" b="1" dirty="0">
                <a:effectLst>
                  <a:reflection blurRad="6350" stA="55000" endA="300" endPos="45500" dir="5400000" sy="-100000" algn="bl" rotWithShape="0"/>
                </a:effectLst>
              </a:rPr>
              <a:t>Core web development</a:t>
            </a:r>
            <a:br>
              <a:rPr lang="en-ZA" sz="3300" dirty="0">
                <a:solidFill>
                  <a:srgbClr val="606168"/>
                </a:solidFill>
              </a:rPr>
            </a:br>
            <a:br>
              <a:rPr lang="en-ZA" sz="3300" dirty="0">
                <a:solidFill>
                  <a:srgbClr val="606168"/>
                </a:solidFill>
              </a:rPr>
            </a:br>
            <a:r>
              <a:rPr lang="en-US" sz="3300" b="1" dirty="0">
                <a:solidFill>
                  <a:srgbClr val="606168"/>
                </a:solidFill>
              </a:rPr>
              <a:t>PART I</a:t>
            </a:r>
            <a:br>
              <a:rPr lang="en-GB" sz="3300" b="1" dirty="0">
                <a:solidFill>
                  <a:srgbClr val="606168"/>
                </a:solidFill>
              </a:rPr>
            </a:br>
            <a:endParaRPr lang="en-ZA" sz="2400" b="1" dirty="0">
              <a:solidFill>
                <a:schemeClr val="bg1">
                  <a:lumMod val="50000"/>
                </a:schemeClr>
              </a:solidFill>
            </a:endParaRPr>
          </a:p>
        </p:txBody>
      </p:sp>
      <p:pic>
        <p:nvPicPr>
          <p:cNvPr id="3" name="Picture 2">
            <a:extLst>
              <a:ext uri="{FF2B5EF4-FFF2-40B4-BE49-F238E27FC236}">
                <a16:creationId xmlns:a16="http://schemas.microsoft.com/office/drawing/2014/main" id="{A5E2215D-60CB-4C08-B754-AC99B10F6D58}"/>
              </a:ext>
            </a:extLst>
          </p:cNvPr>
          <p:cNvPicPr>
            <a:picLocks noChangeAspect="1"/>
          </p:cNvPicPr>
          <p:nvPr/>
        </p:nvPicPr>
        <p:blipFill>
          <a:blip r:embed="rId2"/>
          <a:stretch>
            <a:fillRect/>
          </a:stretch>
        </p:blipFill>
        <p:spPr>
          <a:xfrm>
            <a:off x="8922463" y="2509675"/>
            <a:ext cx="2494721" cy="2592289"/>
          </a:xfrm>
          <a:prstGeom prst="rect">
            <a:avLst/>
          </a:prstGeom>
          <a:ln>
            <a:noFill/>
          </a:ln>
          <a:effectLst>
            <a:softEdge rad="112500"/>
          </a:effectLst>
        </p:spPr>
      </p:pic>
    </p:spTree>
    <p:extLst>
      <p:ext uri="{BB962C8B-B14F-4D97-AF65-F5344CB8AC3E}">
        <p14:creationId xmlns:p14="http://schemas.microsoft.com/office/powerpoint/2010/main" val="1432214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HTML Elements </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893878"/>
            <a:ext cx="11073468" cy="7063472"/>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The </a:t>
            </a:r>
            <a:r>
              <a:rPr lang="en-US" sz="2400" b="1" dirty="0">
                <a:latin typeface="Tw Cen MT" panose="020B0602020104020603" pitchFamily="34" charset="0"/>
              </a:rPr>
              <a:t>meta element </a:t>
            </a:r>
            <a:r>
              <a:rPr lang="en-US" sz="2400" dirty="0">
                <a:latin typeface="Tw Cen MT" panose="020B0602020104020603" pitchFamily="34" charset="0"/>
              </a:rPr>
              <a:t>is an abbreviation for metadata, which is data that describes other data. In this case, the meta element describes the contents of the HTML document. The head element can include any number of meta elements, each providing a single data point using the name/value pair construct. For example:</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r>
              <a:rPr lang="en-US" sz="2400" dirty="0">
                <a:latin typeface="Tw Cen MT" panose="020B0602020104020603" pitchFamily="34" charset="0"/>
              </a:rPr>
              <a:t>The </a:t>
            </a:r>
            <a:r>
              <a:rPr lang="en-US" sz="2400" b="1" dirty="0">
                <a:latin typeface="Tw Cen MT" panose="020B0602020104020603" pitchFamily="34" charset="0"/>
              </a:rPr>
              <a:t>script element </a:t>
            </a:r>
            <a:r>
              <a:rPr lang="en-US" sz="2400" dirty="0">
                <a:latin typeface="Tw Cen MT" panose="020B0602020104020603" pitchFamily="34" charset="0"/>
              </a:rPr>
              <a:t>is used to load JavaScript in your page. In order to use a function, you must either define it or load an external script file that contains the function. Either can be done in the script element. To define JavaScript directly, include it in between the opening and closing tags like this:</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r>
              <a:rPr lang="en-US" sz="2400" dirty="0">
                <a:latin typeface="Tw Cen MT" panose="020B0602020104020603" pitchFamily="34" charset="0"/>
              </a:rPr>
              <a:t>If you need to load multiple files, include each one in a separate script element. For example:</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a:spcAft>
                <a:spcPts val="600"/>
              </a:spcAft>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p:txBody>
      </p:sp>
      <p:pic>
        <p:nvPicPr>
          <p:cNvPr id="8" name="Picture 7">
            <a:extLst>
              <a:ext uri="{FF2B5EF4-FFF2-40B4-BE49-F238E27FC236}">
                <a16:creationId xmlns:a16="http://schemas.microsoft.com/office/drawing/2014/main" id="{D0959E41-85B2-4497-8DC5-8C4E9FD0CD9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924338" y="2404320"/>
            <a:ext cx="6016654" cy="838200"/>
          </a:xfrm>
          <a:prstGeom prst="rect">
            <a:avLst/>
          </a:prstGeom>
        </p:spPr>
      </p:pic>
      <p:pic>
        <p:nvPicPr>
          <p:cNvPr id="9" name="Picture 8">
            <a:extLst>
              <a:ext uri="{FF2B5EF4-FFF2-40B4-BE49-F238E27FC236}">
                <a16:creationId xmlns:a16="http://schemas.microsoft.com/office/drawing/2014/main" id="{C1A857AD-7E18-4A87-9BC3-6F7F5148686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5727452" y="4480568"/>
            <a:ext cx="5020593" cy="949294"/>
          </a:xfrm>
          <a:prstGeom prst="rect">
            <a:avLst/>
          </a:prstGeom>
        </p:spPr>
      </p:pic>
      <p:pic>
        <p:nvPicPr>
          <p:cNvPr id="10" name="Picture 9">
            <a:extLst>
              <a:ext uri="{FF2B5EF4-FFF2-40B4-BE49-F238E27FC236}">
                <a16:creationId xmlns:a16="http://schemas.microsoft.com/office/drawing/2014/main" id="{61E77F50-164F-4A64-84A7-F4D93961C38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2579439" y="5768796"/>
            <a:ext cx="6296025" cy="624866"/>
          </a:xfrm>
          <a:prstGeom prst="rect">
            <a:avLst/>
          </a:prstGeom>
        </p:spPr>
      </p:pic>
    </p:spTree>
    <p:extLst>
      <p:ext uri="{BB962C8B-B14F-4D97-AF65-F5344CB8AC3E}">
        <p14:creationId xmlns:p14="http://schemas.microsoft.com/office/powerpoint/2010/main" val="388528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HTML Elements </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893878"/>
            <a:ext cx="11073468" cy="5724644"/>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The </a:t>
            </a:r>
            <a:r>
              <a:rPr lang="en-US" sz="2400" b="1" dirty="0">
                <a:latin typeface="Tw Cen MT" panose="020B0602020104020603" pitchFamily="34" charset="0"/>
              </a:rPr>
              <a:t>link element </a:t>
            </a:r>
            <a:r>
              <a:rPr lang="en-US" sz="2400" dirty="0">
                <a:latin typeface="Tw Cen MT" panose="020B0602020104020603" pitchFamily="34" charset="0"/>
              </a:rPr>
              <a:t>is used to reference additional external resources, which can be grouped into two categories. First, links are used to load resources that are used to render the source document – the most common of these being cascading style sheets. The second category is links to other related documents. The reader may choose to navigate to these documents but they are not needed to render the current page.</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r>
              <a:rPr lang="en-US" sz="2400" dirty="0">
                <a:latin typeface="Tw Cen MT" panose="020B0602020104020603" pitchFamily="34" charset="0"/>
              </a:rPr>
              <a:t>The specific style attributes of an element such as color or size can be specified explicitly on the element, which is referred to as inline styles. The more common, and preferred, method however, is to define a set of rules that are used to determine the specific style attributes that are applied to the entire document using </a:t>
            </a:r>
            <a:r>
              <a:rPr lang="en-US" sz="2400" b="1" dirty="0">
                <a:latin typeface="Tw Cen MT" panose="020B0602020104020603" pitchFamily="34" charset="0"/>
              </a:rPr>
              <a:t>style element</a:t>
            </a:r>
            <a:r>
              <a:rPr lang="en-US" sz="2400" dirty="0">
                <a:latin typeface="Tw Cen MT" panose="020B0602020104020603" pitchFamily="34" charset="0"/>
              </a:rPr>
              <a:t>.</a:t>
            </a:r>
          </a:p>
          <a:p>
            <a:pPr>
              <a:spcAft>
                <a:spcPts val="600"/>
              </a:spcAft>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p:txBody>
      </p:sp>
      <p:pic>
        <p:nvPicPr>
          <p:cNvPr id="5" name="Picture 4">
            <a:extLst>
              <a:ext uri="{FF2B5EF4-FFF2-40B4-BE49-F238E27FC236}">
                <a16:creationId xmlns:a16="http://schemas.microsoft.com/office/drawing/2014/main" id="{43E3C357-AB4E-430E-8796-C27270271E7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047650" y="2837078"/>
            <a:ext cx="6172200" cy="895350"/>
          </a:xfrm>
          <a:prstGeom prst="rect">
            <a:avLst/>
          </a:prstGeom>
        </p:spPr>
      </p:pic>
      <p:pic>
        <p:nvPicPr>
          <p:cNvPr id="11" name="Picture 10">
            <a:extLst>
              <a:ext uri="{FF2B5EF4-FFF2-40B4-BE49-F238E27FC236}">
                <a16:creationId xmlns:a16="http://schemas.microsoft.com/office/drawing/2014/main" id="{43D64340-2F64-454E-B25E-71FCC61467C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4987693" y="5259896"/>
            <a:ext cx="2724150" cy="1127793"/>
          </a:xfrm>
          <a:prstGeom prst="rect">
            <a:avLst/>
          </a:prstGeom>
        </p:spPr>
      </p:pic>
    </p:spTree>
    <p:extLst>
      <p:ext uri="{BB962C8B-B14F-4D97-AF65-F5344CB8AC3E}">
        <p14:creationId xmlns:p14="http://schemas.microsoft.com/office/powerpoint/2010/main" val="3464017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HTML Elements </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893878"/>
            <a:ext cx="11073468" cy="4755148"/>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The </a:t>
            </a:r>
            <a:r>
              <a:rPr lang="en-US" sz="2400" b="1" dirty="0">
                <a:latin typeface="Tw Cen MT" panose="020B0602020104020603" pitchFamily="34" charset="0"/>
              </a:rPr>
              <a:t>base element </a:t>
            </a:r>
            <a:r>
              <a:rPr lang="en-US" sz="2400" dirty="0">
                <a:latin typeface="Tw Cen MT" panose="020B0602020104020603" pitchFamily="34" charset="0"/>
              </a:rPr>
              <a:t>is used to define the base URL that should be used for all other references in the document. This allows you to use relative URLs everywhere else. This saves a bit of typing but also makes it easy if you need to change the base address. The base element supports two specific attributes: </a:t>
            </a:r>
            <a:r>
              <a:rPr lang="en-US" sz="2400" dirty="0" err="1">
                <a:latin typeface="Tw Cen MT" panose="020B0602020104020603" pitchFamily="34" charset="0"/>
              </a:rPr>
              <a:t>href</a:t>
            </a:r>
            <a:r>
              <a:rPr lang="en-US" sz="2400" dirty="0">
                <a:latin typeface="Tw Cen MT" panose="020B0602020104020603" pitchFamily="34" charset="0"/>
              </a:rPr>
              <a:t>, which defines the base URL; and target, which specifies the default behavior when a link is selected. A base element might look like this:</a:t>
            </a:r>
          </a:p>
          <a:p>
            <a:pPr marL="342900" indent="-342900">
              <a:spcAft>
                <a:spcPts val="600"/>
              </a:spcAft>
              <a:buFont typeface="Wingdings" panose="05000000000000000000" pitchFamily="2" charset="2"/>
              <a:buChar char="§"/>
            </a:pPr>
            <a:r>
              <a:rPr lang="en-US" sz="2400" dirty="0">
                <a:latin typeface="Tw Cen MT" panose="020B0602020104020603" pitchFamily="34" charset="0"/>
              </a:rPr>
              <a:t>As you can see, the base element uses a self-closing tag. Setting the target attribute to _self indicates that the link should be opened in the same window and tab as the current page. This can be overridden by assigning a different target in a specific link. The supported values for the target attribute are these:</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p:txBody>
      </p:sp>
      <p:pic>
        <p:nvPicPr>
          <p:cNvPr id="8" name="Picture 7">
            <a:extLst>
              <a:ext uri="{FF2B5EF4-FFF2-40B4-BE49-F238E27FC236}">
                <a16:creationId xmlns:a16="http://schemas.microsoft.com/office/drawing/2014/main" id="{FBAC14A3-B7C0-4636-9FEC-7743AE70467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443980" y="2802273"/>
            <a:ext cx="6038850" cy="381000"/>
          </a:xfrm>
          <a:prstGeom prst="rect">
            <a:avLst/>
          </a:prstGeom>
        </p:spPr>
      </p:pic>
      <p:pic>
        <p:nvPicPr>
          <p:cNvPr id="9" name="Picture 8">
            <a:extLst>
              <a:ext uri="{FF2B5EF4-FFF2-40B4-BE49-F238E27FC236}">
                <a16:creationId xmlns:a16="http://schemas.microsoft.com/office/drawing/2014/main" id="{CEB81AF6-FC7D-4538-8314-134320934F2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509925" y="4724501"/>
            <a:ext cx="7092673" cy="1600798"/>
          </a:xfrm>
          <a:prstGeom prst="rect">
            <a:avLst/>
          </a:prstGeom>
        </p:spPr>
      </p:pic>
    </p:spTree>
    <p:extLst>
      <p:ext uri="{BB962C8B-B14F-4D97-AF65-F5344CB8AC3E}">
        <p14:creationId xmlns:p14="http://schemas.microsoft.com/office/powerpoint/2010/main" val="1732107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446402" y="707117"/>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HTML Attributes </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719274"/>
            <a:ext cx="11256628" cy="6309420"/>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An opening tag can include one or more attributes. </a:t>
            </a:r>
            <a:r>
              <a:rPr lang="en-US" sz="2400" b="1" dirty="0">
                <a:latin typeface="Tw Cen MT" panose="020B0602020104020603" pitchFamily="34" charset="0"/>
              </a:rPr>
              <a:t>Attributes</a:t>
            </a:r>
            <a:r>
              <a:rPr lang="en-US" sz="2400" dirty="0">
                <a:latin typeface="Tw Cen MT" panose="020B0602020104020603" pitchFamily="34" charset="0"/>
              </a:rPr>
              <a:t> are used to provide details about an element. The html element, for example, contains </a:t>
            </a:r>
            <a:r>
              <a:rPr lang="en-US" sz="2400" i="1" dirty="0" err="1">
                <a:latin typeface="Tw Cen MT" panose="020B0602020104020603" pitchFamily="34" charset="0"/>
              </a:rPr>
              <a:t>lang</a:t>
            </a:r>
            <a:r>
              <a:rPr lang="en-US" sz="2400" i="1" dirty="0">
                <a:latin typeface="Tw Cen MT" panose="020B0602020104020603" pitchFamily="34" charset="0"/>
              </a:rPr>
              <a:t>="</a:t>
            </a:r>
            <a:r>
              <a:rPr lang="en-US" sz="2400" i="1" dirty="0" err="1">
                <a:latin typeface="Tw Cen MT" panose="020B0602020104020603" pitchFamily="34" charset="0"/>
              </a:rPr>
              <a:t>en</a:t>
            </a:r>
            <a:r>
              <a:rPr lang="en-US" sz="2400" i="1" dirty="0">
                <a:latin typeface="Tw Cen MT" panose="020B0602020104020603" pitchFamily="34" charset="0"/>
              </a:rPr>
              <a:t>", </a:t>
            </a:r>
            <a:r>
              <a:rPr lang="en-US" sz="2400" dirty="0">
                <a:latin typeface="Tw Cen MT" panose="020B0602020104020603" pitchFamily="34" charset="0"/>
              </a:rPr>
              <a:t>which informs the browser that the content is written in English. The browser may use this to offer to translate the content if English is not the current language.</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most common ones that you’ll use are </a:t>
            </a:r>
            <a:r>
              <a:rPr lang="en-US" sz="2400" b="1" dirty="0">
                <a:latin typeface="Tw Cen MT" panose="020B0602020104020603" pitchFamily="34" charset="0"/>
              </a:rPr>
              <a:t>id</a:t>
            </a:r>
            <a:r>
              <a:rPr lang="en-US" sz="2400" dirty="0">
                <a:latin typeface="Tw Cen MT" panose="020B0602020104020603" pitchFamily="34" charset="0"/>
              </a:rPr>
              <a:t> and </a:t>
            </a:r>
            <a:r>
              <a:rPr lang="en-US" sz="2400" b="1" dirty="0">
                <a:latin typeface="Tw Cen MT" panose="020B0602020104020603" pitchFamily="34" charset="0"/>
              </a:rPr>
              <a:t>class</a:t>
            </a:r>
            <a:r>
              <a:rPr lang="en-US" sz="2400" dirty="0">
                <a:latin typeface="Tw Cen MT" panose="020B0602020104020603" pitchFamily="34" charset="0"/>
              </a:rPr>
              <a:t>. The </a:t>
            </a:r>
            <a:r>
              <a:rPr lang="en-US" sz="2400" b="1" dirty="0">
                <a:latin typeface="Tw Cen MT" panose="020B0602020104020603" pitchFamily="34" charset="0"/>
              </a:rPr>
              <a:t>id</a:t>
            </a:r>
            <a:r>
              <a:rPr lang="en-US" sz="2400" dirty="0">
                <a:latin typeface="Tw Cen MT" panose="020B0602020104020603" pitchFamily="34" charset="0"/>
              </a:rPr>
              <a:t> attribute defines a unique key for an element; it must be unique within the entire HTML document. This is often used when accessing an element in JavaScript. The </a:t>
            </a:r>
            <a:r>
              <a:rPr lang="en-US" sz="2400" b="1" dirty="0">
                <a:latin typeface="Tw Cen MT" panose="020B0602020104020603" pitchFamily="34" charset="0"/>
              </a:rPr>
              <a:t>class</a:t>
            </a:r>
            <a:r>
              <a:rPr lang="en-US" sz="2400" dirty="0">
                <a:latin typeface="Tw Cen MT" panose="020B0602020104020603" pitchFamily="34" charset="0"/>
              </a:rPr>
              <a:t> attribute is sometimes called the CSS class, because it is often used for applying styles to an element. Unlike id, the class attribute is a non-unique key; a single value is applied to elements that need to have identical formatting.</a:t>
            </a:r>
          </a:p>
          <a:p>
            <a:pPr marL="342900" indent="-342900">
              <a:spcAft>
                <a:spcPts val="600"/>
              </a:spcAft>
              <a:buFont typeface="Wingdings" panose="05000000000000000000" pitchFamily="2" charset="2"/>
              <a:buChar char="§"/>
            </a:pPr>
            <a:r>
              <a:rPr lang="en-US" sz="2400" dirty="0">
                <a:latin typeface="Tw Cen MT" panose="020B0602020104020603" pitchFamily="34" charset="0"/>
              </a:rPr>
              <a:t>Each element type may support other attributes. Notice that the </a:t>
            </a:r>
            <a:r>
              <a:rPr lang="en-US" sz="2400" b="1" dirty="0">
                <a:latin typeface="Tw Cen MT" panose="020B0602020104020603" pitchFamily="34" charset="0"/>
              </a:rPr>
              <a:t>meta</a:t>
            </a:r>
            <a:r>
              <a:rPr lang="en-US" sz="2400" dirty="0">
                <a:latin typeface="Tw Cen MT" panose="020B0602020104020603" pitchFamily="34" charset="0"/>
              </a:rPr>
              <a:t> element includes a charset attribute:</a:t>
            </a:r>
          </a:p>
          <a:p>
            <a:pPr marL="342900" indent="-342900">
              <a:spcAft>
                <a:spcPts val="600"/>
              </a:spcAft>
              <a:buFont typeface="Wingdings" panose="05000000000000000000" pitchFamily="2" charset="2"/>
              <a:buChar char="§"/>
            </a:pPr>
            <a:r>
              <a:rPr lang="en-US" sz="2400" dirty="0">
                <a:latin typeface="Tw Cen MT" panose="020B0602020104020603" pitchFamily="34" charset="0"/>
              </a:rPr>
              <a:t>The </a:t>
            </a:r>
            <a:r>
              <a:rPr lang="en-US" sz="2400" b="1" dirty="0">
                <a:latin typeface="Tw Cen MT" panose="020B0602020104020603" pitchFamily="34" charset="0"/>
              </a:rPr>
              <a:t>charset</a:t>
            </a:r>
            <a:r>
              <a:rPr lang="en-US" sz="2400" dirty="0">
                <a:latin typeface="Tw Cen MT" panose="020B0602020104020603" pitchFamily="34" charset="0"/>
              </a:rPr>
              <a:t> attribute specifies the type of character-set encoding that this page uses. You should always define the character set; however, this is particularly important if your page needs to display nonstandard characters.</a:t>
            </a:r>
          </a:p>
          <a:p>
            <a:pPr marL="342900" indent="-342900">
              <a:spcAft>
                <a:spcPts val="600"/>
              </a:spcAft>
              <a:buFont typeface="Wingdings" panose="05000000000000000000" pitchFamily="2" charset="2"/>
              <a:buChar char="§"/>
            </a:pPr>
            <a:endParaRPr lang="en-US" sz="2400" dirty="0">
              <a:latin typeface="Tw Cen MT" panose="020B0602020104020603" pitchFamily="34" charset="0"/>
            </a:endParaRPr>
          </a:p>
        </p:txBody>
      </p:sp>
      <p:pic>
        <p:nvPicPr>
          <p:cNvPr id="8" name="Picture 7">
            <a:extLst>
              <a:ext uri="{FF2B5EF4-FFF2-40B4-BE49-F238E27FC236}">
                <a16:creationId xmlns:a16="http://schemas.microsoft.com/office/drawing/2014/main" id="{F4D15DF8-CB2E-4258-AD4B-58F6E6A5DD33}"/>
              </a:ext>
            </a:extLst>
          </p:cNvPr>
          <p:cNvPicPr>
            <a:picLocks noChangeAspect="1"/>
          </p:cNvPicPr>
          <p:nvPr/>
        </p:nvPicPr>
        <p:blipFill>
          <a:blip r:embed="rId2"/>
          <a:stretch>
            <a:fillRect/>
          </a:stretch>
        </p:blipFill>
        <p:spPr>
          <a:xfrm>
            <a:off x="3177417" y="4945458"/>
            <a:ext cx="2800350" cy="361950"/>
          </a:xfrm>
          <a:prstGeom prst="rect">
            <a:avLst/>
          </a:prstGeom>
        </p:spPr>
      </p:pic>
    </p:spTree>
    <p:extLst>
      <p:ext uri="{BB962C8B-B14F-4D97-AF65-F5344CB8AC3E}">
        <p14:creationId xmlns:p14="http://schemas.microsoft.com/office/powerpoint/2010/main" val="1140101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HTML Elements and Attributes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4" name="Picture 3">
            <a:extLst>
              <a:ext uri="{FF2B5EF4-FFF2-40B4-BE49-F238E27FC236}">
                <a16:creationId xmlns:a16="http://schemas.microsoft.com/office/drawing/2014/main" id="{C2FB0822-FBD6-41D0-ADE9-240538CE5DAF}"/>
              </a:ext>
            </a:extLst>
          </p:cNvPr>
          <p:cNvPicPr>
            <a:picLocks noChangeAspect="1"/>
          </p:cNvPicPr>
          <p:nvPr/>
        </p:nvPicPr>
        <p:blipFill>
          <a:blip r:embed="rId3"/>
          <a:stretch>
            <a:fillRect/>
          </a:stretch>
        </p:blipFill>
        <p:spPr>
          <a:xfrm>
            <a:off x="0" y="830510"/>
            <a:ext cx="12192000" cy="5612236"/>
          </a:xfrm>
          <a:prstGeom prst="rect">
            <a:avLst/>
          </a:prstGeom>
        </p:spPr>
      </p:pic>
    </p:spTree>
    <p:extLst>
      <p:ext uri="{BB962C8B-B14F-4D97-AF65-F5344CB8AC3E}">
        <p14:creationId xmlns:p14="http://schemas.microsoft.com/office/powerpoint/2010/main" val="1241630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stretch>
            <a:fillRect/>
          </a:stretch>
        </p:blipFill>
        <p:spPr>
          <a:xfrm>
            <a:off x="0" y="0"/>
            <a:ext cx="12192000" cy="6858000"/>
          </a:xfrm>
        </p:spPr>
      </p:pic>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1294214" y="529099"/>
            <a:ext cx="10787270" cy="830649"/>
          </a:xfrm>
        </p:spPr>
        <p:txBody>
          <a:bodyPr>
            <a:normAutofit fontScale="90000"/>
          </a:bodyPr>
          <a:lstStyle/>
          <a:p>
            <a:r>
              <a:rPr lang="en-US" b="1" dirty="0">
                <a:latin typeface="Tw Cen MT" panose="020B0602020104020603" pitchFamily="34" charset="0"/>
              </a:rPr>
              <a:t>UNDERSTANDING </a:t>
            </a:r>
            <a:endParaRPr lang="en-US"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873039" y="5855764"/>
            <a:ext cx="5251450" cy="365125"/>
          </a:xfrm>
        </p:spPr>
        <p:txBody>
          <a:bodyPr>
            <a:normAutofit fontScale="85000" lnSpcReduction="20000"/>
          </a:bodyPr>
          <a:lstStyle/>
          <a:p>
            <a:r>
              <a:rPr lang="en-US" b="1" dirty="0">
                <a:solidFill>
                  <a:schemeClr val="bg1">
                    <a:lumMod val="95000"/>
                  </a:schemeClr>
                </a:solidFill>
                <a:latin typeface="Tw Cen MT" panose="020B0602020104020603" pitchFamily="34" charset="0"/>
              </a:rPr>
              <a:t>OBJECTIVE 2</a:t>
            </a:r>
          </a:p>
        </p:txBody>
      </p:sp>
    </p:spTree>
    <p:extLst>
      <p:ext uri="{BB962C8B-B14F-4D97-AF65-F5344CB8AC3E}">
        <p14:creationId xmlns:p14="http://schemas.microsoft.com/office/powerpoint/2010/main" val="3412232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What is CSS ?</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4862870"/>
          </a:xfrm>
          <a:prstGeom prst="rect">
            <a:avLst/>
          </a:prstGeom>
        </p:spPr>
        <p:txBody>
          <a:bodyPr wrap="square">
            <a:spAutoFit/>
          </a:bodyPr>
          <a:lstStyle/>
          <a:p>
            <a:pPr>
              <a:spcAft>
                <a:spcPts val="600"/>
              </a:spcAft>
            </a:pPr>
            <a:r>
              <a:rPr lang="en-US" sz="2000" b="1" dirty="0">
                <a:latin typeface="Tw Cen MT" panose="020B0602020104020603" pitchFamily="34" charset="0"/>
              </a:rPr>
              <a:t>Cascading Style Sheets (CSS) </a:t>
            </a:r>
            <a:r>
              <a:rPr lang="en-US" sz="2000" dirty="0">
                <a:latin typeface="Tw Cen MT" panose="020B0602020104020603" pitchFamily="34" charset="0"/>
              </a:rPr>
              <a:t>is used to format the layout of a webpage.</a:t>
            </a:r>
          </a:p>
          <a:p>
            <a:pPr marL="342900" indent="-342900">
              <a:spcAft>
                <a:spcPts val="600"/>
              </a:spcAft>
              <a:buFont typeface="Wingdings" panose="05000000000000000000" pitchFamily="2" charset="2"/>
              <a:buChar char="§"/>
            </a:pPr>
            <a:r>
              <a:rPr lang="en-US" sz="2000" dirty="0">
                <a:latin typeface="Tw Cen MT" panose="020B0602020104020603" pitchFamily="34" charset="0"/>
              </a:rPr>
              <a:t>With CSS, you can control the color, font, the size of text, the spacing between elements, how elements are positioned and laid out, what background images or background colors are to be used, different displays for different devices and screen sizes, and much more!</a:t>
            </a:r>
          </a:p>
          <a:p>
            <a:pPr>
              <a:spcAft>
                <a:spcPts val="600"/>
              </a:spcAft>
            </a:pPr>
            <a:r>
              <a:rPr lang="en-US" sz="2000" b="1" dirty="0">
                <a:latin typeface="Tw Cen MT" panose="020B0602020104020603" pitchFamily="34" charset="0"/>
              </a:rPr>
              <a:t>CSS</a:t>
            </a:r>
            <a:r>
              <a:rPr lang="en-US" sz="2000" dirty="0">
                <a:latin typeface="Tw Cen MT" panose="020B0602020104020603" pitchFamily="34" charset="0"/>
              </a:rPr>
              <a:t> can be added to HTML documents in </a:t>
            </a:r>
            <a:r>
              <a:rPr lang="en-US" sz="2000" b="1" dirty="0">
                <a:latin typeface="Tw Cen MT" panose="020B0602020104020603" pitchFamily="34" charset="0"/>
              </a:rPr>
              <a:t>3</a:t>
            </a:r>
            <a:r>
              <a:rPr lang="en-US" sz="2000" dirty="0">
                <a:latin typeface="Tw Cen MT" panose="020B0602020104020603" pitchFamily="34" charset="0"/>
              </a:rPr>
              <a:t> ways:</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Inline</a:t>
            </a:r>
            <a:r>
              <a:rPr lang="en-US" sz="2000" dirty="0">
                <a:latin typeface="Tw Cen MT" panose="020B0602020104020603" pitchFamily="34" charset="0"/>
              </a:rPr>
              <a:t> - by using the style attribute inside HTML elements</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Internal</a:t>
            </a:r>
            <a:r>
              <a:rPr lang="en-US" sz="2000" dirty="0">
                <a:latin typeface="Tw Cen MT" panose="020B0602020104020603" pitchFamily="34" charset="0"/>
              </a:rPr>
              <a:t> - by using a &lt;style&gt; element in the &lt;head&gt; section</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External</a:t>
            </a:r>
            <a:r>
              <a:rPr lang="en-US" sz="2000" dirty="0">
                <a:latin typeface="Tw Cen MT" panose="020B0602020104020603" pitchFamily="34" charset="0"/>
              </a:rPr>
              <a:t> - by using a &lt;link&gt; element to link to an external CSS file</a:t>
            </a:r>
          </a:p>
          <a:p>
            <a:pPr>
              <a:spcAft>
                <a:spcPts val="600"/>
              </a:spcAft>
            </a:pPr>
            <a:r>
              <a:rPr lang="en-US" sz="2000" dirty="0">
                <a:latin typeface="Tw Cen MT" panose="020B0602020104020603" pitchFamily="34" charset="0"/>
              </a:rPr>
              <a:t>Commonly used </a:t>
            </a:r>
            <a:r>
              <a:rPr lang="en-US" sz="2000" b="1" dirty="0">
                <a:latin typeface="Tw Cen MT" panose="020B0602020104020603" pitchFamily="34" charset="0"/>
              </a:rPr>
              <a:t>CSS</a:t>
            </a:r>
            <a:r>
              <a:rPr lang="en-US" sz="2000" dirty="0">
                <a:latin typeface="Tw Cen MT" panose="020B0602020104020603" pitchFamily="34" charset="0"/>
              </a:rPr>
              <a:t> properties:</a:t>
            </a:r>
          </a:p>
          <a:p>
            <a:pPr marL="342900" indent="-342900">
              <a:spcAft>
                <a:spcPts val="600"/>
              </a:spcAft>
              <a:buFont typeface="Wingdings" panose="05000000000000000000" pitchFamily="2" charset="2"/>
              <a:buChar char="§"/>
            </a:pPr>
            <a:r>
              <a:rPr lang="en-US" sz="2000" dirty="0">
                <a:latin typeface="Tw Cen MT" panose="020B0602020104020603" pitchFamily="34" charset="0"/>
              </a:rPr>
              <a:t>The CSS </a:t>
            </a:r>
            <a:r>
              <a:rPr lang="en-US" sz="2000" b="1" dirty="0">
                <a:latin typeface="Tw Cen MT" panose="020B0602020104020603" pitchFamily="34" charset="0"/>
              </a:rPr>
              <a:t>color</a:t>
            </a:r>
            <a:r>
              <a:rPr lang="en-US" sz="2000" dirty="0">
                <a:latin typeface="Tw Cen MT" panose="020B0602020104020603" pitchFamily="34" charset="0"/>
              </a:rPr>
              <a:t> property defines the text color to be used.</a:t>
            </a:r>
          </a:p>
          <a:p>
            <a:pPr marL="342900" indent="-342900">
              <a:spcAft>
                <a:spcPts val="600"/>
              </a:spcAft>
              <a:buFont typeface="Wingdings" panose="05000000000000000000" pitchFamily="2" charset="2"/>
              <a:buChar char="§"/>
            </a:pPr>
            <a:r>
              <a:rPr lang="en-US" sz="2000" dirty="0">
                <a:latin typeface="Tw Cen MT" panose="020B0602020104020603" pitchFamily="34" charset="0"/>
              </a:rPr>
              <a:t>The CSS </a:t>
            </a:r>
            <a:r>
              <a:rPr lang="en-US" sz="2000" b="1" dirty="0">
                <a:latin typeface="Tw Cen MT" panose="020B0602020104020603" pitchFamily="34" charset="0"/>
              </a:rPr>
              <a:t>font-family</a:t>
            </a:r>
            <a:r>
              <a:rPr lang="en-US" sz="2000" dirty="0">
                <a:latin typeface="Tw Cen MT" panose="020B0602020104020603" pitchFamily="34" charset="0"/>
              </a:rPr>
              <a:t> property defines the font to be used.</a:t>
            </a:r>
          </a:p>
          <a:p>
            <a:pPr marL="342900" indent="-342900">
              <a:spcAft>
                <a:spcPts val="600"/>
              </a:spcAft>
              <a:buFont typeface="Wingdings" panose="05000000000000000000" pitchFamily="2" charset="2"/>
              <a:buChar char="§"/>
            </a:pPr>
            <a:r>
              <a:rPr lang="en-US" sz="2000" dirty="0">
                <a:latin typeface="Tw Cen MT" panose="020B0602020104020603" pitchFamily="34" charset="0"/>
              </a:rPr>
              <a:t>The CSS </a:t>
            </a:r>
            <a:r>
              <a:rPr lang="en-US" sz="2000" b="1" dirty="0">
                <a:latin typeface="Tw Cen MT" panose="020B0602020104020603" pitchFamily="34" charset="0"/>
              </a:rPr>
              <a:t>font-size</a:t>
            </a:r>
            <a:r>
              <a:rPr lang="en-US" sz="2000" dirty="0">
                <a:latin typeface="Tw Cen MT" panose="020B0602020104020603" pitchFamily="34" charset="0"/>
              </a:rPr>
              <a:t> property defines the text size to be used.</a:t>
            </a:r>
          </a:p>
          <a:p>
            <a:pPr>
              <a:spcAft>
                <a:spcPts val="600"/>
              </a:spcAft>
            </a:pPr>
            <a:r>
              <a:rPr lang="en-US" sz="2000" b="1" dirty="0">
                <a:latin typeface="Tw Cen MT" panose="020B0602020104020603" pitchFamily="34" charset="0"/>
              </a:rPr>
              <a:t>External style sheets </a:t>
            </a:r>
            <a:r>
              <a:rPr lang="en-US" sz="2000" dirty="0">
                <a:latin typeface="Tw Cen MT" panose="020B0602020104020603" pitchFamily="34" charset="0"/>
              </a:rPr>
              <a:t>can be referenced with a full URL or with a path relative to the current web page.</a:t>
            </a:r>
          </a:p>
        </p:txBody>
      </p:sp>
      <p:pic>
        <p:nvPicPr>
          <p:cNvPr id="5" name="Picture 4">
            <a:extLst>
              <a:ext uri="{FF2B5EF4-FFF2-40B4-BE49-F238E27FC236}">
                <a16:creationId xmlns:a16="http://schemas.microsoft.com/office/drawing/2014/main" id="{C05A5C65-A7BD-4FD9-A522-52E15ECADB9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717864" y="5872294"/>
            <a:ext cx="5400675" cy="552537"/>
          </a:xfrm>
          <a:prstGeom prst="rect">
            <a:avLst/>
          </a:prstGeom>
        </p:spPr>
      </p:pic>
    </p:spTree>
    <p:extLst>
      <p:ext uri="{BB962C8B-B14F-4D97-AF65-F5344CB8AC3E}">
        <p14:creationId xmlns:p14="http://schemas.microsoft.com/office/powerpoint/2010/main" val="2881359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Applying Styles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4247317"/>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Once you have a well-formed and amply annotated content, you can apply the desired styling. A style sheet consists of a set of rules. A rule is sometimes referred to as a rule set or rule block. A rule is comprised of a selector that defines a set of elements that the rule should be applied to, and one or more declarations. Each declaration sets the value of a single attribute. The general form of a rule is:</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r>
              <a:rPr lang="en-US" sz="2000" dirty="0">
                <a:latin typeface="Tw Cen MT" panose="020B0602020104020603" pitchFamily="34" charset="0"/>
              </a:rPr>
              <a:t>A declaration includes a property and value separated by a colon, for example </a:t>
            </a:r>
            <a:r>
              <a:rPr lang="en-US" sz="2000" dirty="0" err="1">
                <a:latin typeface="Tw Cen MT" panose="020B0602020104020603" pitchFamily="34" charset="0"/>
              </a:rPr>
              <a:t>color:red</a:t>
            </a:r>
            <a:r>
              <a:rPr lang="en-US" sz="2000" dirty="0">
                <a:latin typeface="Tw Cen MT" panose="020B0602020104020603" pitchFamily="34" charset="0"/>
              </a:rPr>
              <a:t>, sets the color attribute of the element to red. The parts of a rule are shown in Figure; the selector is p, which selects all of the paragraph elements, and the declarations set the font-size and color attributes.</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r>
              <a:rPr lang="en-US" sz="2000" dirty="0">
                <a:latin typeface="Tw Cen MT" panose="020B0602020104020603" pitchFamily="34" charset="0"/>
              </a:rPr>
              <a:t>As with HTML, white spaces are ignored in CSS, so this is often written as:</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p:txBody>
      </p:sp>
      <p:pic>
        <p:nvPicPr>
          <p:cNvPr id="8" name="Picture 7">
            <a:extLst>
              <a:ext uri="{FF2B5EF4-FFF2-40B4-BE49-F238E27FC236}">
                <a16:creationId xmlns:a16="http://schemas.microsoft.com/office/drawing/2014/main" id="{BB4792C9-E5A4-4911-B3FE-C6A40AA84AF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623559" y="2446005"/>
            <a:ext cx="5173588" cy="390525"/>
          </a:xfrm>
          <a:prstGeom prst="rect">
            <a:avLst/>
          </a:prstGeom>
        </p:spPr>
      </p:pic>
      <p:pic>
        <p:nvPicPr>
          <p:cNvPr id="9" name="Picture 8">
            <a:extLst>
              <a:ext uri="{FF2B5EF4-FFF2-40B4-BE49-F238E27FC236}">
                <a16:creationId xmlns:a16="http://schemas.microsoft.com/office/drawing/2014/main" id="{CD1392BA-940D-4DE9-BECB-5DAFFE6CE26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2866000" y="3788136"/>
            <a:ext cx="5895975" cy="866775"/>
          </a:xfrm>
          <a:prstGeom prst="rect">
            <a:avLst/>
          </a:prstGeom>
        </p:spPr>
      </p:pic>
      <p:pic>
        <p:nvPicPr>
          <p:cNvPr id="10" name="Picture 9">
            <a:extLst>
              <a:ext uri="{FF2B5EF4-FFF2-40B4-BE49-F238E27FC236}">
                <a16:creationId xmlns:a16="http://schemas.microsoft.com/office/drawing/2014/main" id="{1FAD94AC-0A38-4793-8481-FB466351148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3483791" y="5035017"/>
            <a:ext cx="3686175" cy="1143000"/>
          </a:xfrm>
          <a:prstGeom prst="rect">
            <a:avLst/>
          </a:prstGeom>
        </p:spPr>
      </p:pic>
    </p:spTree>
    <p:extLst>
      <p:ext uri="{BB962C8B-B14F-4D97-AF65-F5344CB8AC3E}">
        <p14:creationId xmlns:p14="http://schemas.microsoft.com/office/powerpoint/2010/main" val="2415551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CSS Selectors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893878"/>
            <a:ext cx="11073468" cy="4170372"/>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b="1" dirty="0">
                <a:latin typeface="Tw Cen MT" panose="020B0602020104020603" pitchFamily="34" charset="0"/>
              </a:rPr>
              <a:t>Selectors</a:t>
            </a:r>
            <a:r>
              <a:rPr lang="en-US" sz="2000" dirty="0">
                <a:latin typeface="Tw Cen MT" panose="020B0602020104020603" pitchFamily="34" charset="0"/>
              </a:rPr>
              <a:t> are very powerful, especially with the many improvements in CSS3, but can take some effort to master them. One of the most common selectors is the element selector. In its simplest form, you specify the type of element that the declaration should apply to. For example:</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r>
              <a:rPr lang="en-US" sz="2000" dirty="0">
                <a:latin typeface="Tw Cen MT" panose="020B0602020104020603" pitchFamily="34" charset="0"/>
              </a:rPr>
              <a:t>Using this rule, all content in an emphasis element will use an italic font type. Likewise, a bold font will be used for all strong elements.</a:t>
            </a:r>
          </a:p>
          <a:p>
            <a:pPr marL="342900" indent="-342900">
              <a:spcAft>
                <a:spcPts val="600"/>
              </a:spcAft>
              <a:buFont typeface="Wingdings" panose="05000000000000000000" pitchFamily="2" charset="2"/>
              <a:buChar char="§"/>
            </a:pPr>
            <a:r>
              <a:rPr lang="en-US" sz="2000" dirty="0">
                <a:latin typeface="Tw Cen MT" panose="020B0602020104020603" pitchFamily="34" charset="0"/>
              </a:rPr>
              <a:t>CSS supports shortcuts that allow you to specify multiple attributes in a single declaration. The margin attribute is a good example of this. The margin attribute specifies the amount of space between an element and its neighbors. The space above, below, to the left, and to the right can be specified independently. To set these all to 5 pixels you can use the following declarations:</a:t>
            </a:r>
          </a:p>
        </p:txBody>
      </p:sp>
      <p:pic>
        <p:nvPicPr>
          <p:cNvPr id="5" name="Picture 4">
            <a:extLst>
              <a:ext uri="{FF2B5EF4-FFF2-40B4-BE49-F238E27FC236}">
                <a16:creationId xmlns:a16="http://schemas.microsoft.com/office/drawing/2014/main" id="{19C2F462-2153-4900-AEA1-B35129C4B6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688272" y="1909703"/>
            <a:ext cx="4362450" cy="1146146"/>
          </a:xfrm>
          <a:prstGeom prst="rect">
            <a:avLst/>
          </a:prstGeom>
        </p:spPr>
      </p:pic>
      <p:pic>
        <p:nvPicPr>
          <p:cNvPr id="11" name="Picture 10">
            <a:extLst>
              <a:ext uri="{FF2B5EF4-FFF2-40B4-BE49-F238E27FC236}">
                <a16:creationId xmlns:a16="http://schemas.microsoft.com/office/drawing/2014/main" id="{F1883CF0-9146-4DEE-9FE9-C0A9918D425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2762949" y="5064250"/>
            <a:ext cx="5374372" cy="1296431"/>
          </a:xfrm>
          <a:prstGeom prst="rect">
            <a:avLst/>
          </a:prstGeom>
        </p:spPr>
      </p:pic>
    </p:spTree>
    <p:extLst>
      <p:ext uri="{BB962C8B-B14F-4D97-AF65-F5344CB8AC3E}">
        <p14:creationId xmlns:p14="http://schemas.microsoft.com/office/powerpoint/2010/main" val="3283108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CSS Units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766515"/>
            <a:ext cx="11073468" cy="2708434"/>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CSS has several different units for expressing a length. Many CSS properties take "length" values, such as width, margin, padding, font-size, etc. Length is a number followed by a length unit, such as 10px, 2em, etc. A whitespace cannot appear between the number and the unit. However, if the value is 0, the unit can be omitted.</a:t>
            </a:r>
          </a:p>
          <a:p>
            <a:pPr marL="342900" indent="-342900">
              <a:spcAft>
                <a:spcPts val="600"/>
              </a:spcAft>
              <a:buFont typeface="Wingdings" panose="05000000000000000000" pitchFamily="2" charset="2"/>
              <a:buChar char="§"/>
            </a:pPr>
            <a:r>
              <a:rPr lang="en-US" sz="2000" dirty="0">
                <a:latin typeface="Tw Cen MT" panose="020B0602020104020603" pitchFamily="34" charset="0"/>
              </a:rPr>
              <a:t>The absolute length units are fixed, and a length expressed in any of these will appear as exactly that size.</a:t>
            </a:r>
          </a:p>
          <a:p>
            <a:pPr marL="342900" indent="-342900">
              <a:spcAft>
                <a:spcPts val="600"/>
              </a:spcAft>
              <a:buFont typeface="Wingdings" panose="05000000000000000000" pitchFamily="2" charset="2"/>
              <a:buChar char="§"/>
            </a:pPr>
            <a:r>
              <a:rPr lang="en-US" sz="2000" dirty="0">
                <a:latin typeface="Tw Cen MT" panose="020B0602020104020603" pitchFamily="34" charset="0"/>
              </a:rPr>
              <a:t>Relative length units specify a length relative to another length property. Relative length units scale better between different rendering medium.</a:t>
            </a:r>
          </a:p>
        </p:txBody>
      </p:sp>
      <p:pic>
        <p:nvPicPr>
          <p:cNvPr id="8" name="Picture 7">
            <a:extLst>
              <a:ext uri="{FF2B5EF4-FFF2-40B4-BE49-F238E27FC236}">
                <a16:creationId xmlns:a16="http://schemas.microsoft.com/office/drawing/2014/main" id="{EFEBFBB5-CE81-4198-A4EC-040D4058CCB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900"/>
                    </a14:imgEffect>
                  </a14:imgLayer>
                </a14:imgProps>
              </a:ext>
            </a:extLst>
          </a:blip>
          <a:stretch>
            <a:fillRect/>
          </a:stretch>
        </p:blipFill>
        <p:spPr>
          <a:xfrm>
            <a:off x="1028002" y="3474950"/>
            <a:ext cx="4457700" cy="2892294"/>
          </a:xfrm>
          <a:prstGeom prst="rect">
            <a:avLst/>
          </a:prstGeom>
        </p:spPr>
      </p:pic>
      <p:pic>
        <p:nvPicPr>
          <p:cNvPr id="9" name="Picture 8">
            <a:extLst>
              <a:ext uri="{FF2B5EF4-FFF2-40B4-BE49-F238E27FC236}">
                <a16:creationId xmlns:a16="http://schemas.microsoft.com/office/drawing/2014/main" id="{48BDF326-F32E-4A46-A676-A2902954FFA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colorTemperature colorTemp="8800"/>
                    </a14:imgEffect>
                  </a14:imgLayer>
                </a14:imgProps>
              </a:ext>
            </a:extLst>
          </a:blip>
          <a:stretch>
            <a:fillRect/>
          </a:stretch>
        </p:blipFill>
        <p:spPr>
          <a:xfrm>
            <a:off x="5485703" y="3120706"/>
            <a:ext cx="6706297" cy="3348406"/>
          </a:xfrm>
          <a:prstGeom prst="rect">
            <a:avLst/>
          </a:prstGeom>
        </p:spPr>
      </p:pic>
    </p:spTree>
    <p:extLst>
      <p:ext uri="{BB962C8B-B14F-4D97-AF65-F5344CB8AC3E}">
        <p14:creationId xmlns:p14="http://schemas.microsoft.com/office/powerpoint/2010/main" val="308461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58AC15-90D8-499D-B816-763FBF867D43}"/>
              </a:ext>
            </a:extLst>
          </p:cNvPr>
          <p:cNvSpPr txBox="1"/>
          <p:nvPr/>
        </p:nvSpPr>
        <p:spPr>
          <a:xfrm>
            <a:off x="411061" y="6501386"/>
            <a:ext cx="11375471" cy="276999"/>
          </a:xfrm>
          <a:prstGeom prst="rect">
            <a:avLst/>
          </a:prstGeom>
          <a:noFill/>
        </p:spPr>
        <p:txBody>
          <a:bodyPr wrap="square" rtlCol="0">
            <a:spAutoFit/>
          </a:bodyPr>
          <a:lstStyle/>
          <a:p>
            <a:pPr algn="r"/>
            <a:r>
              <a:rPr lang="en-ZA" sz="1200" spc="150" dirty="0">
                <a:solidFill>
                  <a:schemeClr val="bg1"/>
                </a:solidFill>
                <a:latin typeface="Segoe UI Light" panose="020B0502040204020203" pitchFamily="34" charset="0"/>
                <a:cs typeface="Segoe UI Light" panose="020B0502040204020203" pitchFamily="34" charset="0"/>
              </a:rPr>
              <a:t>2022 CTU Training Solutions  |  All Rights Reserved  |  ctutraining.ac.za</a:t>
            </a:r>
          </a:p>
        </p:txBody>
      </p:sp>
      <p:sp>
        <p:nvSpPr>
          <p:cNvPr id="5" name="TextBox 4">
            <a:extLst>
              <a:ext uri="{FF2B5EF4-FFF2-40B4-BE49-F238E27FC236}">
                <a16:creationId xmlns:a16="http://schemas.microsoft.com/office/drawing/2014/main" id="{BF716A17-5F1E-4825-87C9-AA73ABECDC3F}"/>
              </a:ext>
            </a:extLst>
          </p:cNvPr>
          <p:cNvSpPr txBox="1"/>
          <p:nvPr/>
        </p:nvSpPr>
        <p:spPr>
          <a:xfrm>
            <a:off x="352338" y="209725"/>
            <a:ext cx="10695963" cy="584775"/>
          </a:xfrm>
          <a:prstGeom prst="rect">
            <a:avLst/>
          </a:prstGeom>
          <a:noFill/>
        </p:spPr>
        <p:txBody>
          <a:bodyPr wrap="square" rtlCol="0">
            <a:spAutoFit/>
          </a:bodyPr>
          <a:lstStyle/>
          <a:p>
            <a:r>
              <a:rPr lang="en-ZA" sz="3200" b="1" dirty="0">
                <a:solidFill>
                  <a:srgbClr val="191F2D"/>
                </a:solidFill>
                <a:latin typeface="Tw Cen MT" panose="020B0602020104020603" pitchFamily="34" charset="0"/>
                <a:cs typeface="Segoe UI" panose="020B0502040204020203" pitchFamily="34" charset="0"/>
              </a:rPr>
              <a:t>CW412 Lesson one |  </a:t>
            </a:r>
            <a:r>
              <a:rPr lang="en-ZA" sz="3200" b="1" dirty="0">
                <a:solidFill>
                  <a:schemeClr val="bg1">
                    <a:lumMod val="50000"/>
                  </a:schemeClr>
                </a:solidFill>
                <a:latin typeface="Tw Cen MT" panose="020B0602020104020603" pitchFamily="34" charset="0"/>
                <a:cs typeface="Segoe UI" panose="020B0502040204020203" pitchFamily="34" charset="0"/>
              </a:rPr>
              <a:t>Introduction</a:t>
            </a:r>
          </a:p>
        </p:txBody>
      </p:sp>
      <p:sp>
        <p:nvSpPr>
          <p:cNvPr id="6" name="Rectangle 5">
            <a:extLst>
              <a:ext uri="{FF2B5EF4-FFF2-40B4-BE49-F238E27FC236}">
                <a16:creationId xmlns:a16="http://schemas.microsoft.com/office/drawing/2014/main" id="{A05E31CA-2C81-406F-B9BA-497B115C7FC2}"/>
              </a:ext>
            </a:extLst>
          </p:cNvPr>
          <p:cNvSpPr/>
          <p:nvPr/>
        </p:nvSpPr>
        <p:spPr>
          <a:xfrm>
            <a:off x="545284" y="1037705"/>
            <a:ext cx="11576808" cy="4524315"/>
          </a:xfrm>
          <a:prstGeom prst="rect">
            <a:avLst/>
          </a:prstGeom>
        </p:spPr>
        <p:txBody>
          <a:bodyPr wrap="square">
            <a:spAutoFit/>
          </a:bodyPr>
          <a:lstStyle/>
          <a:p>
            <a:pPr marL="342900" indent="-342900">
              <a:buFont typeface="Wingdings" panose="05000000000000000000" pitchFamily="2" charset="2"/>
              <a:buChar char="§"/>
            </a:pPr>
            <a:r>
              <a:rPr lang="en-US" sz="2400" dirty="0">
                <a:latin typeface="Tw Cen MT" panose="020B0602020104020603" pitchFamily="34" charset="0"/>
              </a:rPr>
              <a:t>The module code is: CW412.</a:t>
            </a:r>
          </a:p>
          <a:p>
            <a:pPr marL="342900" indent="-342900">
              <a:buFont typeface="Wingdings" panose="05000000000000000000" pitchFamily="2" charset="2"/>
              <a:buChar char="§"/>
            </a:pPr>
            <a:r>
              <a:rPr lang="en-US" sz="2400" dirty="0">
                <a:latin typeface="Tw Cen MT" panose="020B0602020104020603" pitchFamily="34" charset="0"/>
              </a:rPr>
              <a:t>The module name: Core Web Development.</a:t>
            </a:r>
          </a:p>
          <a:p>
            <a:pPr marL="800100" lvl="1" indent="-342900">
              <a:buFont typeface="Wingdings" panose="05000000000000000000" pitchFamily="2" charset="2"/>
              <a:buChar char="§"/>
            </a:pPr>
            <a:r>
              <a:rPr lang="en-US" sz="2400" dirty="0">
                <a:latin typeface="Tw Cen MT" panose="020B0602020104020603" pitchFamily="34" charset="0"/>
              </a:rPr>
              <a:t>There are three formatives to be completed and group activities.</a:t>
            </a:r>
          </a:p>
          <a:p>
            <a:pPr marL="800100" lvl="1" indent="-342900">
              <a:buFont typeface="Wingdings" panose="05000000000000000000" pitchFamily="2" charset="2"/>
              <a:buChar char="§"/>
            </a:pPr>
            <a:r>
              <a:rPr lang="en-US" sz="2400" dirty="0">
                <a:latin typeface="Tw Cen MT" panose="020B0602020104020603" pitchFamily="34" charset="0"/>
              </a:rPr>
              <a:t>The module has 2 compulsory international exams.</a:t>
            </a:r>
          </a:p>
          <a:p>
            <a:pPr marL="342900" indent="-342900">
              <a:buFont typeface="Wingdings" panose="05000000000000000000" pitchFamily="2" charset="2"/>
              <a:buChar char="§"/>
            </a:pPr>
            <a:endParaRPr lang="en-US" sz="2400" dirty="0">
              <a:latin typeface="Tw Cen MT" panose="020B0602020104020603" pitchFamily="34" charset="0"/>
            </a:endParaRPr>
          </a:p>
          <a:p>
            <a:pPr marL="342900" indent="-342900">
              <a:buFont typeface="Wingdings" panose="05000000000000000000" pitchFamily="2" charset="2"/>
              <a:buChar char="§"/>
            </a:pPr>
            <a:r>
              <a:rPr lang="en-US" sz="2400" dirty="0">
                <a:latin typeface="Tw Cen MT" panose="020B0602020104020603" pitchFamily="34" charset="0"/>
              </a:rPr>
              <a:t>The main resource book is found on O’Reilly</a:t>
            </a:r>
          </a:p>
          <a:p>
            <a:pPr marL="800100" lvl="1" indent="-342900">
              <a:buFont typeface="Wingdings" panose="05000000000000000000" pitchFamily="2" charset="2"/>
              <a:buChar char="§"/>
            </a:pPr>
            <a:r>
              <a:rPr lang="en-US" sz="2400" dirty="0">
                <a:latin typeface="Tw Cen MT" panose="020B0602020104020603" pitchFamily="34" charset="0"/>
              </a:rPr>
              <a:t>Title: Pro HTML5 with CSS, JavaScript, and Multimedia.</a:t>
            </a:r>
          </a:p>
          <a:p>
            <a:pPr marL="800100" lvl="1" indent="-342900">
              <a:buFont typeface="Wingdings" panose="05000000000000000000" pitchFamily="2" charset="2"/>
              <a:buChar char="§"/>
            </a:pPr>
            <a:r>
              <a:rPr lang="en-US" sz="2400" dirty="0">
                <a:latin typeface="Tw Cen MT" panose="020B0602020104020603" pitchFamily="34" charset="0"/>
              </a:rPr>
              <a:t>Author: Mark J. Collins.</a:t>
            </a:r>
          </a:p>
          <a:p>
            <a:pPr marL="800100" lvl="1" indent="-342900">
              <a:buFont typeface="Wingdings" panose="05000000000000000000" pitchFamily="2" charset="2"/>
              <a:buChar char="§"/>
            </a:pPr>
            <a:r>
              <a:rPr lang="en-US" sz="2400" dirty="0">
                <a:latin typeface="Tw Cen MT" panose="020B0602020104020603" pitchFamily="34" charset="0"/>
              </a:rPr>
              <a:t>Publisher: </a:t>
            </a:r>
            <a:r>
              <a:rPr lang="en-US" sz="2400" dirty="0" err="1">
                <a:latin typeface="Tw Cen MT" panose="020B0602020104020603" pitchFamily="34" charset="0"/>
              </a:rPr>
              <a:t>Apress</a:t>
            </a:r>
            <a:r>
              <a:rPr lang="en-US" sz="2400" dirty="0">
                <a:latin typeface="Tw Cen MT" panose="020B0602020104020603" pitchFamily="34" charset="0"/>
              </a:rPr>
              <a:t>.</a:t>
            </a:r>
          </a:p>
          <a:p>
            <a:pPr marL="800100" lvl="1" indent="-342900">
              <a:buFont typeface="Wingdings" panose="05000000000000000000" pitchFamily="2" charset="2"/>
              <a:buChar char="§"/>
            </a:pPr>
            <a:r>
              <a:rPr lang="en-US" sz="2400" dirty="0">
                <a:latin typeface="Tw Cen MT" panose="020B0602020104020603" pitchFamily="34" charset="0"/>
              </a:rPr>
              <a:t>Release Date: March 2017. </a:t>
            </a:r>
          </a:p>
          <a:p>
            <a:pPr marL="800100" lvl="1" indent="-342900">
              <a:buFont typeface="Wingdings" panose="05000000000000000000" pitchFamily="2" charset="2"/>
              <a:buChar char="§"/>
            </a:pPr>
            <a:r>
              <a:rPr lang="en-US" sz="2400" dirty="0">
                <a:latin typeface="Tw Cen MT" panose="020B0602020104020603" pitchFamily="34" charset="0"/>
              </a:rPr>
              <a:t>ISBN :  978-1-4842-2462-5.</a:t>
            </a:r>
          </a:p>
          <a:p>
            <a:pPr marL="342900" indent="-342900">
              <a:buFont typeface="Wingdings" panose="05000000000000000000" pitchFamily="2" charset="2"/>
              <a:buChar char="§"/>
            </a:pPr>
            <a:endParaRPr lang="en-US" sz="2400" dirty="0">
              <a:latin typeface="Tw Cen MT" panose="020B0602020104020603" pitchFamily="34" charset="0"/>
            </a:endParaRPr>
          </a:p>
        </p:txBody>
      </p:sp>
      <p:pic>
        <p:nvPicPr>
          <p:cNvPr id="7" name="Picture 6">
            <a:extLst>
              <a:ext uri="{FF2B5EF4-FFF2-40B4-BE49-F238E27FC236}">
                <a16:creationId xmlns:a16="http://schemas.microsoft.com/office/drawing/2014/main" id="{7451758B-88C0-4C56-B994-E54DA9FE8A22}"/>
              </a:ext>
            </a:extLst>
          </p:cNvPr>
          <p:cNvPicPr>
            <a:picLocks noChangeAspect="1"/>
          </p:cNvPicPr>
          <p:nvPr/>
        </p:nvPicPr>
        <p:blipFill>
          <a:blip r:embed="rId2"/>
          <a:stretch>
            <a:fillRect/>
          </a:stretch>
        </p:blipFill>
        <p:spPr>
          <a:xfrm>
            <a:off x="8431359" y="3484528"/>
            <a:ext cx="2493480" cy="2591025"/>
          </a:xfrm>
          <a:prstGeom prst="rect">
            <a:avLst/>
          </a:prstGeom>
        </p:spPr>
      </p:pic>
    </p:spTree>
    <p:extLst>
      <p:ext uri="{BB962C8B-B14F-4D97-AF65-F5344CB8AC3E}">
        <p14:creationId xmlns:p14="http://schemas.microsoft.com/office/powerpoint/2010/main" val="3320286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CSS </a:t>
            </a:r>
            <a:r>
              <a:rPr lang="en-ZA" sz="4400" b="1" dirty="0" err="1">
                <a:solidFill>
                  <a:srgbClr val="191F2D"/>
                </a:solidFill>
                <a:latin typeface="Tw Cen MT" panose="020B0602020104020603" pitchFamily="34" charset="0"/>
                <a:cs typeface="Segoe UI" panose="020B0502040204020203" pitchFamily="34" charset="0"/>
              </a:rPr>
              <a:t>Colors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766515"/>
            <a:ext cx="11073468" cy="4632037"/>
          </a:xfrm>
          <a:prstGeom prst="rect">
            <a:avLst/>
          </a:prstGeom>
        </p:spPr>
        <p:txBody>
          <a:bodyPr wrap="square">
            <a:spAutoFit/>
          </a:bodyPr>
          <a:lstStyle/>
          <a:p>
            <a:pPr>
              <a:spcAft>
                <a:spcPts val="600"/>
              </a:spcAft>
            </a:pPr>
            <a:r>
              <a:rPr lang="en-US" sz="2000" b="1" dirty="0">
                <a:latin typeface="Tw Cen MT" panose="020B0602020104020603" pitchFamily="34" charset="0"/>
              </a:rPr>
              <a:t>Colors</a:t>
            </a:r>
            <a:r>
              <a:rPr lang="en-US" sz="2000" dirty="0">
                <a:latin typeface="Tw Cen MT" panose="020B0602020104020603" pitchFamily="34" charset="0"/>
              </a:rPr>
              <a:t> in CSS can be specified by the following methods:</a:t>
            </a:r>
          </a:p>
          <a:p>
            <a:pPr marL="342900" indent="-342900">
              <a:spcAft>
                <a:spcPts val="600"/>
              </a:spcAft>
              <a:buFont typeface="Wingdings" panose="05000000000000000000" pitchFamily="2" charset="2"/>
              <a:buChar char="§"/>
            </a:pPr>
            <a:r>
              <a:rPr lang="en-US" sz="2000" dirty="0">
                <a:latin typeface="Tw Cen MT" panose="020B0602020104020603" pitchFamily="34" charset="0"/>
              </a:rPr>
              <a:t>Hexadecimal colors</a:t>
            </a:r>
          </a:p>
          <a:p>
            <a:pPr marL="342900" indent="-342900">
              <a:spcAft>
                <a:spcPts val="600"/>
              </a:spcAft>
              <a:buFont typeface="Wingdings" panose="05000000000000000000" pitchFamily="2" charset="2"/>
              <a:buChar char="§"/>
            </a:pPr>
            <a:r>
              <a:rPr lang="en-US" sz="2000" dirty="0">
                <a:latin typeface="Tw Cen MT" panose="020B0602020104020603" pitchFamily="34" charset="0"/>
              </a:rPr>
              <a:t>Hexadecimal colors with transparency</a:t>
            </a:r>
          </a:p>
          <a:p>
            <a:pPr marL="342900" indent="-342900">
              <a:spcAft>
                <a:spcPts val="600"/>
              </a:spcAft>
              <a:buFont typeface="Wingdings" panose="05000000000000000000" pitchFamily="2" charset="2"/>
              <a:buChar char="§"/>
            </a:pPr>
            <a:r>
              <a:rPr lang="en-US" sz="2000" dirty="0">
                <a:latin typeface="Tw Cen MT" panose="020B0602020104020603" pitchFamily="34" charset="0"/>
              </a:rPr>
              <a:t>RGB colors</a:t>
            </a:r>
          </a:p>
          <a:p>
            <a:pPr marL="342900" indent="-342900">
              <a:spcAft>
                <a:spcPts val="600"/>
              </a:spcAft>
              <a:buFont typeface="Wingdings" panose="05000000000000000000" pitchFamily="2" charset="2"/>
              <a:buChar char="§"/>
            </a:pPr>
            <a:r>
              <a:rPr lang="en-US" sz="2000" dirty="0">
                <a:latin typeface="Tw Cen MT" panose="020B0602020104020603" pitchFamily="34" charset="0"/>
              </a:rPr>
              <a:t>RGBA colors</a:t>
            </a:r>
          </a:p>
          <a:p>
            <a:pPr marL="342900" indent="-342900">
              <a:spcAft>
                <a:spcPts val="600"/>
              </a:spcAft>
              <a:buFont typeface="Wingdings" panose="05000000000000000000" pitchFamily="2" charset="2"/>
              <a:buChar char="§"/>
            </a:pPr>
            <a:r>
              <a:rPr lang="en-US" sz="2000" dirty="0">
                <a:latin typeface="Tw Cen MT" panose="020B0602020104020603" pitchFamily="34" charset="0"/>
              </a:rPr>
              <a:t>HSL colors</a:t>
            </a:r>
          </a:p>
          <a:p>
            <a:pPr marL="342900" indent="-342900">
              <a:spcAft>
                <a:spcPts val="600"/>
              </a:spcAft>
              <a:buFont typeface="Wingdings" panose="05000000000000000000" pitchFamily="2" charset="2"/>
              <a:buChar char="§"/>
            </a:pPr>
            <a:r>
              <a:rPr lang="en-US" sz="2000" dirty="0">
                <a:latin typeface="Tw Cen MT" panose="020B0602020104020603" pitchFamily="34" charset="0"/>
              </a:rPr>
              <a:t>HSLA colors</a:t>
            </a:r>
          </a:p>
          <a:p>
            <a:pPr marL="342900" indent="-342900">
              <a:spcAft>
                <a:spcPts val="600"/>
              </a:spcAft>
              <a:buFont typeface="Wingdings" panose="05000000000000000000" pitchFamily="2" charset="2"/>
              <a:buChar char="§"/>
            </a:pPr>
            <a:r>
              <a:rPr lang="en-US" sz="2000" dirty="0">
                <a:latin typeface="Tw Cen MT" panose="020B0602020104020603" pitchFamily="34" charset="0"/>
              </a:rPr>
              <a:t>Predefined/Cross-browser color names</a:t>
            </a:r>
          </a:p>
          <a:p>
            <a:pPr marL="342900" indent="-342900">
              <a:spcAft>
                <a:spcPts val="600"/>
              </a:spcAft>
              <a:buFont typeface="Wingdings" panose="05000000000000000000" pitchFamily="2" charset="2"/>
              <a:buChar char="§"/>
            </a:pPr>
            <a:r>
              <a:rPr lang="en-US" sz="2000" dirty="0">
                <a:latin typeface="Tw Cen MT" panose="020B0602020104020603" pitchFamily="34" charset="0"/>
              </a:rPr>
              <a:t>With the </a:t>
            </a:r>
            <a:r>
              <a:rPr lang="en-US" sz="2000" dirty="0" err="1">
                <a:latin typeface="Tw Cen MT" panose="020B0602020104020603" pitchFamily="34" charset="0"/>
              </a:rPr>
              <a:t>currentcolor</a:t>
            </a:r>
            <a:r>
              <a:rPr lang="en-US" sz="2000" dirty="0">
                <a:latin typeface="Tw Cen MT" panose="020B0602020104020603" pitchFamily="34" charset="0"/>
              </a:rPr>
              <a:t> keyword</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a:spcAft>
                <a:spcPts val="600"/>
              </a:spcAft>
            </a:pPr>
            <a:r>
              <a:rPr lang="en-US" sz="2000" dirty="0">
                <a:latin typeface="Tw Cen MT" panose="020B0602020104020603" pitchFamily="34" charset="0"/>
              </a:rPr>
              <a:t>More about colors: </a:t>
            </a:r>
          </a:p>
          <a:p>
            <a:pPr>
              <a:spcAft>
                <a:spcPts val="600"/>
              </a:spcAft>
            </a:pPr>
            <a:r>
              <a:rPr lang="en-ZA" sz="2000" b="0" i="0" dirty="0">
                <a:solidFill>
                  <a:srgbClr val="3D3B49"/>
                </a:solidFill>
                <a:effectLst/>
                <a:latin typeface="Noto serif" panose="02020600060500020200" pitchFamily="18" charset="0"/>
              </a:rPr>
              <a:t> </a:t>
            </a:r>
            <a:r>
              <a:rPr lang="en-ZA" sz="2000" b="0" i="0" dirty="0">
                <a:solidFill>
                  <a:srgbClr val="9F0027"/>
                </a:solidFill>
                <a:effectLst/>
                <a:latin typeface="Courier New" panose="02070309020205020404" pitchFamily="49" charset="0"/>
                <a:hlinkClick r:id="rId3"/>
              </a:rPr>
              <a:t>https://www.w3.org/TR/css3-color/#svg-color</a:t>
            </a:r>
            <a:r>
              <a:rPr lang="en-ZA" sz="2000" b="0" i="0" dirty="0">
                <a:solidFill>
                  <a:srgbClr val="9F0027"/>
                </a:solidFill>
                <a:effectLst/>
                <a:latin typeface="Noto serif" panose="02020600060500020200" pitchFamily="18" charset="0"/>
                <a:hlinkClick r:id="rId3"/>
              </a:rPr>
              <a:t> </a:t>
            </a:r>
            <a:r>
              <a:rPr lang="en-ZA" sz="2000" b="0" i="0" dirty="0">
                <a:solidFill>
                  <a:srgbClr val="3D3B49"/>
                </a:solidFill>
                <a:effectLst/>
                <a:latin typeface="Noto serif" panose="02020600060500020200" pitchFamily="18" charset="0"/>
              </a:rPr>
              <a:t>.</a:t>
            </a:r>
            <a:endParaRPr lang="en-US" sz="2000" dirty="0">
              <a:latin typeface="Tw Cen MT" panose="020B0602020104020603" pitchFamily="34" charset="0"/>
            </a:endParaRPr>
          </a:p>
        </p:txBody>
      </p:sp>
      <p:pic>
        <p:nvPicPr>
          <p:cNvPr id="5" name="Picture 4">
            <a:extLst>
              <a:ext uri="{FF2B5EF4-FFF2-40B4-BE49-F238E27FC236}">
                <a16:creationId xmlns:a16="http://schemas.microsoft.com/office/drawing/2014/main" id="{193728B8-95CF-4C50-8C23-2A55909FABA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6728583" y="604041"/>
            <a:ext cx="3857625" cy="676275"/>
          </a:xfrm>
          <a:prstGeom prst="rect">
            <a:avLst/>
          </a:prstGeom>
        </p:spPr>
      </p:pic>
      <p:pic>
        <p:nvPicPr>
          <p:cNvPr id="10" name="Picture 9">
            <a:extLst>
              <a:ext uri="{FF2B5EF4-FFF2-40B4-BE49-F238E27FC236}">
                <a16:creationId xmlns:a16="http://schemas.microsoft.com/office/drawing/2014/main" id="{C2CF3BDC-484B-43A4-9081-CEEED9C8E9A6}"/>
              </a:ext>
            </a:extLst>
          </p:cNvPr>
          <p:cNvPicPr>
            <a:picLocks noChangeAspect="1"/>
          </p:cNvPicPr>
          <p:nvPr/>
        </p:nvPicPr>
        <p:blipFill>
          <a:blip r:embed="rId6"/>
          <a:stretch>
            <a:fillRect/>
          </a:stretch>
        </p:blipFill>
        <p:spPr>
          <a:xfrm>
            <a:off x="6349768" y="1559214"/>
            <a:ext cx="5076825" cy="676275"/>
          </a:xfrm>
          <a:prstGeom prst="rect">
            <a:avLst/>
          </a:prstGeom>
        </p:spPr>
      </p:pic>
      <p:pic>
        <p:nvPicPr>
          <p:cNvPr id="11" name="Picture 10">
            <a:extLst>
              <a:ext uri="{FF2B5EF4-FFF2-40B4-BE49-F238E27FC236}">
                <a16:creationId xmlns:a16="http://schemas.microsoft.com/office/drawing/2014/main" id="{7BE7D5AA-B481-49E3-B3AB-A2A366BA76F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Lst>
          </a:blip>
          <a:stretch>
            <a:fillRect/>
          </a:stretch>
        </p:blipFill>
        <p:spPr>
          <a:xfrm>
            <a:off x="6349768" y="2315369"/>
            <a:ext cx="4457700" cy="676275"/>
          </a:xfrm>
          <a:prstGeom prst="rect">
            <a:avLst/>
          </a:prstGeom>
        </p:spPr>
      </p:pic>
      <p:pic>
        <p:nvPicPr>
          <p:cNvPr id="12" name="Picture 11">
            <a:extLst>
              <a:ext uri="{FF2B5EF4-FFF2-40B4-BE49-F238E27FC236}">
                <a16:creationId xmlns:a16="http://schemas.microsoft.com/office/drawing/2014/main" id="{4DB0007D-94EB-4C1A-8289-DBE5CB12DE8C}"/>
              </a:ext>
            </a:extLst>
          </p:cNvPr>
          <p:cNvPicPr>
            <a:picLocks noChangeAspect="1"/>
          </p:cNvPicPr>
          <p:nvPr/>
        </p:nvPicPr>
        <p:blipFill>
          <a:blip r:embed="rId9"/>
          <a:stretch>
            <a:fillRect/>
          </a:stretch>
        </p:blipFill>
        <p:spPr>
          <a:xfrm>
            <a:off x="6278897" y="3219263"/>
            <a:ext cx="5724525" cy="685800"/>
          </a:xfrm>
          <a:prstGeom prst="rect">
            <a:avLst/>
          </a:prstGeom>
        </p:spPr>
      </p:pic>
      <p:pic>
        <p:nvPicPr>
          <p:cNvPr id="13" name="Picture 12">
            <a:extLst>
              <a:ext uri="{FF2B5EF4-FFF2-40B4-BE49-F238E27FC236}">
                <a16:creationId xmlns:a16="http://schemas.microsoft.com/office/drawing/2014/main" id="{DDFFA463-F414-43E7-A857-C9375602BE35}"/>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8800"/>
                    </a14:imgEffect>
                  </a14:imgLayer>
                </a14:imgProps>
              </a:ext>
            </a:extLst>
          </a:blip>
          <a:stretch>
            <a:fillRect/>
          </a:stretch>
        </p:blipFill>
        <p:spPr>
          <a:xfrm>
            <a:off x="6349768" y="4012741"/>
            <a:ext cx="5448300" cy="895350"/>
          </a:xfrm>
          <a:prstGeom prst="rect">
            <a:avLst/>
          </a:prstGeom>
        </p:spPr>
      </p:pic>
      <p:pic>
        <p:nvPicPr>
          <p:cNvPr id="14" name="Picture 13">
            <a:extLst>
              <a:ext uri="{FF2B5EF4-FFF2-40B4-BE49-F238E27FC236}">
                <a16:creationId xmlns:a16="http://schemas.microsoft.com/office/drawing/2014/main" id="{380D8FAD-02F9-4A15-8C4A-128E24F87A20}"/>
              </a:ext>
            </a:extLst>
          </p:cNvPr>
          <p:cNvPicPr>
            <a:picLocks noChangeAspect="1"/>
          </p:cNvPicPr>
          <p:nvPr/>
        </p:nvPicPr>
        <p:blipFill>
          <a:blip r:embed="rId12"/>
          <a:stretch>
            <a:fillRect/>
          </a:stretch>
        </p:blipFill>
        <p:spPr>
          <a:xfrm>
            <a:off x="1166903" y="5447175"/>
            <a:ext cx="6838950" cy="971550"/>
          </a:xfrm>
          <a:prstGeom prst="rect">
            <a:avLst/>
          </a:prstGeom>
        </p:spPr>
      </p:pic>
    </p:spTree>
    <p:extLst>
      <p:ext uri="{BB962C8B-B14F-4D97-AF65-F5344CB8AC3E}">
        <p14:creationId xmlns:p14="http://schemas.microsoft.com/office/powerpoint/2010/main" val="3020991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CSS Important Keyword</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766515"/>
            <a:ext cx="11073468" cy="2169825"/>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The one sort of “ace-in-the-hole” is the !important keyword . If this is used in a style rule, this trumps all other rules. You can add the !important keyword like this:</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r>
              <a:rPr lang="en-US" sz="2000" dirty="0">
                <a:latin typeface="Tw Cen MT" panose="020B0602020104020603" pitchFamily="34" charset="0"/>
              </a:rPr>
              <a:t>Keep in mind that the !important keyword is applied in the declaration, not the rule. It only applies to a single declaration and must be repeated on each declaration that you want it applied to.</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p:txBody>
      </p:sp>
      <p:pic>
        <p:nvPicPr>
          <p:cNvPr id="5" name="Picture 4">
            <a:extLst>
              <a:ext uri="{FF2B5EF4-FFF2-40B4-BE49-F238E27FC236}">
                <a16:creationId xmlns:a16="http://schemas.microsoft.com/office/drawing/2014/main" id="{FE1A1BB7-1FC1-4768-AAAF-F0B4924E737E}"/>
              </a:ext>
            </a:extLst>
          </p:cNvPr>
          <p:cNvPicPr>
            <a:picLocks noChangeAspect="1"/>
          </p:cNvPicPr>
          <p:nvPr/>
        </p:nvPicPr>
        <p:blipFill>
          <a:blip r:embed="rId3"/>
          <a:stretch>
            <a:fillRect/>
          </a:stretch>
        </p:blipFill>
        <p:spPr>
          <a:xfrm>
            <a:off x="6923146" y="1149072"/>
            <a:ext cx="3362325" cy="710050"/>
          </a:xfrm>
          <a:prstGeom prst="rect">
            <a:avLst/>
          </a:prstGeom>
        </p:spPr>
      </p:pic>
      <p:pic>
        <p:nvPicPr>
          <p:cNvPr id="10" name="Picture 9">
            <a:extLst>
              <a:ext uri="{FF2B5EF4-FFF2-40B4-BE49-F238E27FC236}">
                <a16:creationId xmlns:a16="http://schemas.microsoft.com/office/drawing/2014/main" id="{1F70B033-40A7-48BA-B041-DE6B0DDD813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2083968" y="2533475"/>
            <a:ext cx="5826982" cy="3843393"/>
          </a:xfrm>
          <a:prstGeom prst="rect">
            <a:avLst/>
          </a:prstGeom>
        </p:spPr>
      </p:pic>
    </p:spTree>
    <p:extLst>
      <p:ext uri="{BB962C8B-B14F-4D97-AF65-F5344CB8AC3E}">
        <p14:creationId xmlns:p14="http://schemas.microsoft.com/office/powerpoint/2010/main" val="3232116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CSS Box Model</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766515"/>
            <a:ext cx="11073468" cy="5555367"/>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Each element in the document takes up a certain amount of space, which depends on the content of that element. In addition, factors such as padding, and margin affect this. Padding is the space between the content and the element’s border. The margin is the space between the border and adjacent elements. This is illustrated in Figure 2-2.</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r>
              <a:rPr lang="en-US" sz="2000" b="1" dirty="0">
                <a:latin typeface="Tw Cen MT" panose="020B0602020104020603" pitchFamily="34" charset="0"/>
              </a:rPr>
              <a:t>Content </a:t>
            </a:r>
            <a:r>
              <a:rPr lang="en-US" sz="2000" dirty="0">
                <a:latin typeface="Tw Cen MT" panose="020B0602020104020603" pitchFamily="34" charset="0"/>
              </a:rPr>
              <a:t>- The content of the box, where text and images appear</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Padding</a:t>
            </a:r>
            <a:r>
              <a:rPr lang="en-US" sz="2000" dirty="0">
                <a:latin typeface="Tw Cen MT" panose="020B0602020104020603" pitchFamily="34" charset="0"/>
              </a:rPr>
              <a:t> - Clears an area around the content. The padding is transparent</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Border</a:t>
            </a:r>
            <a:r>
              <a:rPr lang="en-US" sz="2000" dirty="0">
                <a:latin typeface="Tw Cen MT" panose="020B0602020104020603" pitchFamily="34" charset="0"/>
              </a:rPr>
              <a:t> - A border that goes around the padding and content</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Margin</a:t>
            </a:r>
            <a:r>
              <a:rPr lang="en-US" sz="2000" dirty="0">
                <a:latin typeface="Tw Cen MT" panose="020B0602020104020603" pitchFamily="34" charset="0"/>
              </a:rPr>
              <a:t> - Clears an area outside the border. The margin is transparent</a:t>
            </a:r>
          </a:p>
          <a:p>
            <a:pPr marL="342900" indent="-342900">
              <a:spcAft>
                <a:spcPts val="600"/>
              </a:spcAft>
              <a:buFont typeface="Wingdings" panose="05000000000000000000" pitchFamily="2" charset="2"/>
              <a:buChar char="§"/>
            </a:pPr>
            <a:r>
              <a:rPr lang="en-US" sz="2000" dirty="0">
                <a:latin typeface="Tw Cen MT" panose="020B0602020104020603" pitchFamily="34" charset="0"/>
              </a:rPr>
              <a:t>The </a:t>
            </a:r>
            <a:r>
              <a:rPr lang="en-US" sz="2000" b="1" dirty="0">
                <a:latin typeface="Tw Cen MT" panose="020B0602020104020603" pitchFamily="34" charset="0"/>
              </a:rPr>
              <a:t>box model </a:t>
            </a:r>
            <a:r>
              <a:rPr lang="en-US" sz="2000" dirty="0">
                <a:latin typeface="Tw Cen MT" panose="020B0602020104020603" pitchFamily="34" charset="0"/>
              </a:rPr>
              <a:t>allows us to add a border around elements, and to define space between elements. </a:t>
            </a:r>
          </a:p>
        </p:txBody>
      </p:sp>
      <p:pic>
        <p:nvPicPr>
          <p:cNvPr id="8" name="Picture 7">
            <a:extLst>
              <a:ext uri="{FF2B5EF4-FFF2-40B4-BE49-F238E27FC236}">
                <a16:creationId xmlns:a16="http://schemas.microsoft.com/office/drawing/2014/main" id="{686FA154-852D-4FD2-9090-FC6E001E7814}"/>
              </a:ext>
            </a:extLst>
          </p:cNvPr>
          <p:cNvPicPr>
            <a:picLocks noChangeAspect="1"/>
          </p:cNvPicPr>
          <p:nvPr/>
        </p:nvPicPr>
        <p:blipFill>
          <a:blip r:embed="rId3"/>
          <a:stretch>
            <a:fillRect/>
          </a:stretch>
        </p:blipFill>
        <p:spPr>
          <a:xfrm>
            <a:off x="4405968" y="1729399"/>
            <a:ext cx="5143500" cy="2466975"/>
          </a:xfrm>
          <a:prstGeom prst="rect">
            <a:avLst/>
          </a:prstGeom>
        </p:spPr>
      </p:pic>
    </p:spTree>
    <p:extLst>
      <p:ext uri="{BB962C8B-B14F-4D97-AF65-F5344CB8AC3E}">
        <p14:creationId xmlns:p14="http://schemas.microsoft.com/office/powerpoint/2010/main" val="4209100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Box Model</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5" name="Picture 4">
            <a:extLst>
              <a:ext uri="{FF2B5EF4-FFF2-40B4-BE49-F238E27FC236}">
                <a16:creationId xmlns:a16="http://schemas.microsoft.com/office/drawing/2014/main" id="{359D67FF-A7E9-453A-BBEE-8DADFEA6C4CD}"/>
              </a:ext>
            </a:extLst>
          </p:cNvPr>
          <p:cNvPicPr>
            <a:picLocks noChangeAspect="1"/>
          </p:cNvPicPr>
          <p:nvPr/>
        </p:nvPicPr>
        <p:blipFill>
          <a:blip r:embed="rId3"/>
          <a:stretch>
            <a:fillRect/>
          </a:stretch>
        </p:blipFill>
        <p:spPr>
          <a:xfrm>
            <a:off x="0" y="893878"/>
            <a:ext cx="12192000" cy="5490144"/>
          </a:xfrm>
          <a:prstGeom prst="rect">
            <a:avLst/>
          </a:prstGeom>
        </p:spPr>
      </p:pic>
    </p:spTree>
    <p:extLst>
      <p:ext uri="{BB962C8B-B14F-4D97-AF65-F5344CB8AC3E}">
        <p14:creationId xmlns:p14="http://schemas.microsoft.com/office/powerpoint/2010/main" val="605629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CSS Vendor Prefixes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766515"/>
            <a:ext cx="11073468" cy="2939266"/>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Oh, the joys of living on the edge! As with other areas of HTML5, browser vendors will have varying support for the CSS specifications. In many cases, however, these vendors implement new properties before they become part of the official recommendation. In fact, much of what is being included in the CSS3 specification has already been available from one or more browsers.</a:t>
            </a:r>
          </a:p>
          <a:p>
            <a:pPr marL="342900" indent="-342900">
              <a:spcAft>
                <a:spcPts val="600"/>
              </a:spcAft>
              <a:buFont typeface="Wingdings" panose="05000000000000000000" pitchFamily="2" charset="2"/>
              <a:buChar char="§"/>
            </a:pPr>
            <a:r>
              <a:rPr lang="en-US" sz="2000" dirty="0">
                <a:latin typeface="Tw Cen MT" panose="020B0602020104020603" pitchFamily="34" charset="0"/>
              </a:rPr>
              <a:t>When a browser vendor adds a new feature that is not part of the CSS3 recommendation, the property is given a vendor-specific prefix to indicate this is a nonstandard feature. If this becomes part of the recommendation, the prefix is eventually dropped. For example, to specify the border radius, in addition to the standard border-radius property, you may need to set all of the vendor-specific properties as well like this:</a:t>
            </a:r>
          </a:p>
        </p:txBody>
      </p:sp>
      <p:pic>
        <p:nvPicPr>
          <p:cNvPr id="5" name="Picture 4">
            <a:extLst>
              <a:ext uri="{FF2B5EF4-FFF2-40B4-BE49-F238E27FC236}">
                <a16:creationId xmlns:a16="http://schemas.microsoft.com/office/drawing/2014/main" id="{47FDBBBA-9982-4FC9-B76D-068EC5C313D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978628" y="3824185"/>
            <a:ext cx="4362450" cy="1790700"/>
          </a:xfrm>
          <a:prstGeom prst="rect">
            <a:avLst/>
          </a:prstGeom>
        </p:spPr>
      </p:pic>
      <p:pic>
        <p:nvPicPr>
          <p:cNvPr id="9" name="Picture 8">
            <a:extLst>
              <a:ext uri="{FF2B5EF4-FFF2-40B4-BE49-F238E27FC236}">
                <a16:creationId xmlns:a16="http://schemas.microsoft.com/office/drawing/2014/main" id="{FC7983A5-640C-451C-B1E6-76E81B45B32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colorTemperature colorTemp="8800"/>
                    </a14:imgEffect>
                  </a14:imgLayer>
                </a14:imgProps>
              </a:ext>
            </a:extLst>
          </a:blip>
          <a:stretch>
            <a:fillRect/>
          </a:stretch>
        </p:blipFill>
        <p:spPr>
          <a:xfrm>
            <a:off x="5480763" y="3322039"/>
            <a:ext cx="6448425" cy="3017503"/>
          </a:xfrm>
          <a:prstGeom prst="rect">
            <a:avLst/>
          </a:prstGeom>
        </p:spPr>
      </p:pic>
    </p:spTree>
    <p:extLst>
      <p:ext uri="{BB962C8B-B14F-4D97-AF65-F5344CB8AC3E}">
        <p14:creationId xmlns:p14="http://schemas.microsoft.com/office/powerpoint/2010/main" val="3294155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stretch>
            <a:fillRect/>
          </a:stretch>
        </p:blipFill>
        <p:spPr>
          <a:xfrm>
            <a:off x="952" y="0"/>
            <a:ext cx="12190095" cy="6858000"/>
          </a:xfrm>
        </p:spPr>
      </p:pic>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1294214" y="529099"/>
            <a:ext cx="10787270" cy="830649"/>
          </a:xfrm>
        </p:spPr>
        <p:txBody>
          <a:bodyPr>
            <a:normAutofit fontScale="90000"/>
          </a:bodyPr>
          <a:lstStyle/>
          <a:p>
            <a:r>
              <a:rPr lang="en-US" b="1" dirty="0">
                <a:latin typeface="Tw Cen MT" panose="020B0602020104020603" pitchFamily="34" charset="0"/>
              </a:rPr>
              <a:t>UNDERSTANDING </a:t>
            </a:r>
            <a:endParaRPr lang="en-US"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873039" y="5855764"/>
            <a:ext cx="5251450" cy="365125"/>
          </a:xfrm>
        </p:spPr>
        <p:txBody>
          <a:bodyPr>
            <a:normAutofit fontScale="85000" lnSpcReduction="20000"/>
          </a:bodyPr>
          <a:lstStyle/>
          <a:p>
            <a:r>
              <a:rPr lang="en-US" b="1" dirty="0">
                <a:solidFill>
                  <a:schemeClr val="bg1">
                    <a:lumMod val="95000"/>
                  </a:schemeClr>
                </a:solidFill>
                <a:latin typeface="Tw Cen MT" panose="020B0602020104020603" pitchFamily="34" charset="0"/>
              </a:rPr>
              <a:t>OBJECTIVE 2</a:t>
            </a:r>
          </a:p>
        </p:txBody>
      </p:sp>
    </p:spTree>
    <p:extLst>
      <p:ext uri="{BB962C8B-B14F-4D97-AF65-F5344CB8AC3E}">
        <p14:creationId xmlns:p14="http://schemas.microsoft.com/office/powerpoint/2010/main" val="240703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What is JavaScript ?</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59266" y="893878"/>
            <a:ext cx="11073468" cy="5555367"/>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b="1" dirty="0">
                <a:latin typeface="Tw Cen MT" panose="020B0602020104020603" pitchFamily="34" charset="0"/>
              </a:rPr>
              <a:t>JavaScript </a:t>
            </a:r>
            <a:r>
              <a:rPr lang="en-US" sz="2000" dirty="0">
                <a:latin typeface="Tw Cen MT" panose="020B0602020104020603" pitchFamily="34" charset="0"/>
              </a:rPr>
              <a:t>is a lightweight, interpreted scripting language. It is designed for creating network-centric applications. It is complimentary to and integrated with Java. JavaScript is very easy to implement because it is integrated with HTML. It is open and cross-platform.</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JavaScript</a:t>
            </a:r>
            <a:r>
              <a:rPr lang="en-US" sz="2000" dirty="0">
                <a:latin typeface="Tw Cen MT" panose="020B0602020104020603" pitchFamily="34" charset="0"/>
              </a:rPr>
              <a:t> is a MUST for students and working professionals to become a great Software Engineer specially when they are working in Web Development Domain. Advantages of learning JavaScript:</a:t>
            </a:r>
          </a:p>
          <a:p>
            <a:pPr marL="342900" indent="-342900">
              <a:spcAft>
                <a:spcPts val="600"/>
              </a:spcAft>
              <a:buFont typeface="Wingdings" panose="05000000000000000000" pitchFamily="2" charset="2"/>
              <a:buChar char="§"/>
            </a:pPr>
            <a:r>
              <a:rPr lang="en-US" sz="2000" dirty="0">
                <a:latin typeface="Tw Cen MT" panose="020B0602020104020603" pitchFamily="34" charset="0"/>
              </a:rPr>
              <a:t>Once you learn </a:t>
            </a:r>
            <a:r>
              <a:rPr lang="en-US" sz="2000" b="1" dirty="0">
                <a:latin typeface="Tw Cen MT" panose="020B0602020104020603" pitchFamily="34" charset="0"/>
              </a:rPr>
              <a:t>JavaScript</a:t>
            </a:r>
            <a:r>
              <a:rPr lang="en-US" sz="2000" dirty="0">
                <a:latin typeface="Tw Cen MT" panose="020B0602020104020603" pitchFamily="34" charset="0"/>
              </a:rPr>
              <a:t>, it helps you developing great front-end as well as back-end software's using different JavaScript based frameworks like jQuery, Node.JS etc.</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JavaScript</a:t>
            </a:r>
            <a:r>
              <a:rPr lang="en-US" sz="2000" dirty="0">
                <a:latin typeface="Tw Cen MT" panose="020B0602020104020603" pitchFamily="34" charset="0"/>
              </a:rPr>
              <a:t> is everywhere, it comes installed on every modern web browser For example Chrome, Mozilla Firefox , Safari and every browser you know as of today, supports JavaScript.</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JavaScript</a:t>
            </a:r>
            <a:r>
              <a:rPr lang="en-US" sz="2000" dirty="0">
                <a:latin typeface="Tw Cen MT" panose="020B0602020104020603" pitchFamily="34" charset="0"/>
              </a:rPr>
              <a:t> helps you create really beautiful and crazy fast websites. You can develop your website with a console like look and feel and give your users the best Graphical User Experience.</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JavaScript</a:t>
            </a:r>
            <a:r>
              <a:rPr lang="en-US" sz="2000" dirty="0">
                <a:latin typeface="Tw Cen MT" panose="020B0602020104020603" pitchFamily="34" charset="0"/>
              </a:rPr>
              <a:t> usage has now extended to mobile app development, desktop app development, and game development. This opens many opportunities for you as JavaScript Programmer.</a:t>
            </a:r>
          </a:p>
          <a:p>
            <a:pPr marL="342900" indent="-342900">
              <a:spcAft>
                <a:spcPts val="600"/>
              </a:spcAft>
              <a:buFont typeface="Wingdings" panose="05000000000000000000" pitchFamily="2" charset="2"/>
              <a:buChar char="§"/>
            </a:pPr>
            <a:r>
              <a:rPr lang="en-US" sz="2000" dirty="0">
                <a:latin typeface="Tw Cen MT" panose="020B0602020104020603" pitchFamily="34" charset="0"/>
              </a:rPr>
              <a:t>Due to high demand, there is tons of job growth and high pay for those who know JavaScript. </a:t>
            </a:r>
          </a:p>
          <a:p>
            <a:pPr marL="342900" indent="-342900">
              <a:spcAft>
                <a:spcPts val="600"/>
              </a:spcAft>
              <a:buFont typeface="Wingdings" panose="05000000000000000000" pitchFamily="2" charset="2"/>
              <a:buChar char="§"/>
            </a:pPr>
            <a:r>
              <a:rPr lang="en-US" sz="2000" dirty="0">
                <a:latin typeface="Tw Cen MT" panose="020B0602020104020603" pitchFamily="34" charset="0"/>
              </a:rPr>
              <a:t>Great thing about </a:t>
            </a:r>
            <a:r>
              <a:rPr lang="en-US" sz="2000" b="1" dirty="0">
                <a:latin typeface="Tw Cen MT" panose="020B0602020104020603" pitchFamily="34" charset="0"/>
              </a:rPr>
              <a:t>JavaScript </a:t>
            </a:r>
            <a:r>
              <a:rPr lang="en-US" sz="2000" dirty="0">
                <a:latin typeface="Tw Cen MT" panose="020B0602020104020603" pitchFamily="34" charset="0"/>
              </a:rPr>
              <a:t>is that you will find tons of frameworks and Libraries already developed which can be used directly in your software development to reduce your time to market.</a:t>
            </a:r>
          </a:p>
        </p:txBody>
      </p:sp>
    </p:spTree>
    <p:extLst>
      <p:ext uri="{BB962C8B-B14F-4D97-AF65-F5344CB8AC3E}">
        <p14:creationId xmlns:p14="http://schemas.microsoft.com/office/powerpoint/2010/main" val="458915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JavaScript Variable</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4862870"/>
          </a:xfrm>
          <a:prstGeom prst="rect">
            <a:avLst/>
          </a:prstGeom>
        </p:spPr>
        <p:txBody>
          <a:bodyPr wrap="square">
            <a:spAutoFit/>
          </a:bodyPr>
          <a:lstStyle/>
          <a:p>
            <a:pPr>
              <a:spcAft>
                <a:spcPts val="600"/>
              </a:spcAft>
            </a:pPr>
            <a:r>
              <a:rPr lang="en-US" sz="2000" b="1" dirty="0">
                <a:latin typeface="Tw Cen MT" panose="020B0602020104020603" pitchFamily="34" charset="0"/>
              </a:rPr>
              <a:t>Variables</a:t>
            </a:r>
            <a:r>
              <a:rPr lang="en-US" sz="2000" dirty="0">
                <a:latin typeface="Tw Cen MT" panose="020B0602020104020603" pitchFamily="34" charset="0"/>
              </a:rPr>
              <a:t> are containers for storing data (storing data values).</a:t>
            </a:r>
          </a:p>
          <a:p>
            <a:pPr marL="342900" indent="-342900">
              <a:spcAft>
                <a:spcPts val="600"/>
              </a:spcAft>
              <a:buFont typeface="Wingdings" panose="05000000000000000000" pitchFamily="2" charset="2"/>
              <a:buChar char="§"/>
            </a:pPr>
            <a:r>
              <a:rPr lang="en-US" sz="2000" dirty="0">
                <a:latin typeface="Tw Cen MT" panose="020B0602020104020603" pitchFamily="34" charset="0"/>
              </a:rPr>
              <a:t>All JavaScript variables must be identified with unique names called identifiers.</a:t>
            </a:r>
          </a:p>
          <a:p>
            <a:pPr marL="342900" indent="-342900">
              <a:spcAft>
                <a:spcPts val="600"/>
              </a:spcAft>
              <a:buFont typeface="Wingdings" panose="05000000000000000000" pitchFamily="2" charset="2"/>
              <a:buChar char="§"/>
            </a:pPr>
            <a:r>
              <a:rPr lang="en-US" sz="2000" dirty="0">
                <a:latin typeface="Tw Cen MT" panose="020B0602020104020603" pitchFamily="34" charset="0"/>
              </a:rPr>
              <a:t>Identifiers can be short names (like x and y) or more descriptive names (age, sum, </a:t>
            </a:r>
            <a:r>
              <a:rPr lang="en-US" sz="2000" dirty="0" err="1">
                <a:latin typeface="Tw Cen MT" panose="020B0602020104020603" pitchFamily="34" charset="0"/>
              </a:rPr>
              <a:t>totalVolume</a:t>
            </a:r>
            <a:r>
              <a:rPr lang="en-US" sz="2000" dirty="0">
                <a:latin typeface="Tw Cen MT" panose="020B0602020104020603" pitchFamily="34" charset="0"/>
              </a:rPr>
              <a:t>).</a:t>
            </a:r>
          </a:p>
          <a:p>
            <a:pPr marL="342900" indent="-342900">
              <a:spcAft>
                <a:spcPts val="600"/>
              </a:spcAft>
              <a:buFont typeface="Wingdings" panose="05000000000000000000" pitchFamily="2" charset="2"/>
              <a:buChar char="§"/>
            </a:pPr>
            <a:r>
              <a:rPr lang="en-US" sz="2000" u="sng" dirty="0">
                <a:latin typeface="Tw Cen MT" panose="020B0602020104020603" pitchFamily="34" charset="0"/>
              </a:rPr>
              <a:t>The general rules for constructing names for variables (unique identifiers) are:</a:t>
            </a:r>
          </a:p>
          <a:p>
            <a:pPr marL="800100" lvl="1" indent="-342900">
              <a:spcAft>
                <a:spcPts val="600"/>
              </a:spcAft>
              <a:buFont typeface="Wingdings" panose="05000000000000000000" pitchFamily="2" charset="2"/>
              <a:buChar char="§"/>
            </a:pPr>
            <a:r>
              <a:rPr lang="en-US" sz="2000" dirty="0">
                <a:latin typeface="Tw Cen MT" panose="020B0602020104020603" pitchFamily="34" charset="0"/>
              </a:rPr>
              <a:t>Names can contain letters, digits, underscores, and dollar signs.</a:t>
            </a:r>
          </a:p>
          <a:p>
            <a:pPr marL="800100" lvl="1" indent="-342900">
              <a:spcAft>
                <a:spcPts val="600"/>
              </a:spcAft>
              <a:buFont typeface="Wingdings" panose="05000000000000000000" pitchFamily="2" charset="2"/>
              <a:buChar char="§"/>
            </a:pPr>
            <a:r>
              <a:rPr lang="en-US" sz="2000" dirty="0">
                <a:latin typeface="Tw Cen MT" panose="020B0602020104020603" pitchFamily="34" charset="0"/>
              </a:rPr>
              <a:t>Names must begin with a letter</a:t>
            </a:r>
          </a:p>
          <a:p>
            <a:pPr marL="800100" lvl="1" indent="-342900">
              <a:spcAft>
                <a:spcPts val="600"/>
              </a:spcAft>
              <a:buFont typeface="Wingdings" panose="05000000000000000000" pitchFamily="2" charset="2"/>
              <a:buChar char="§"/>
            </a:pPr>
            <a:r>
              <a:rPr lang="en-US" sz="2000" dirty="0">
                <a:latin typeface="Tw Cen MT" panose="020B0602020104020603" pitchFamily="34" charset="0"/>
              </a:rPr>
              <a:t>Names can also begin with $ and _ (but we will not use it in this tutorial)</a:t>
            </a:r>
          </a:p>
          <a:p>
            <a:pPr marL="800100" lvl="1" indent="-342900">
              <a:spcAft>
                <a:spcPts val="600"/>
              </a:spcAft>
              <a:buFont typeface="Wingdings" panose="05000000000000000000" pitchFamily="2" charset="2"/>
              <a:buChar char="§"/>
            </a:pPr>
            <a:r>
              <a:rPr lang="en-US" sz="2000" dirty="0">
                <a:latin typeface="Tw Cen MT" panose="020B0602020104020603" pitchFamily="34" charset="0"/>
              </a:rPr>
              <a:t>Names are case sensitive (y and Y are different variables)</a:t>
            </a:r>
          </a:p>
          <a:p>
            <a:pPr marL="800100" lvl="1" indent="-342900">
              <a:spcAft>
                <a:spcPts val="600"/>
              </a:spcAft>
              <a:buFont typeface="Wingdings" panose="05000000000000000000" pitchFamily="2" charset="2"/>
              <a:buChar char="§"/>
            </a:pPr>
            <a:r>
              <a:rPr lang="en-US" sz="2000" dirty="0">
                <a:latin typeface="Tw Cen MT" panose="020B0602020104020603" pitchFamily="34" charset="0"/>
              </a:rPr>
              <a:t>Reserved words (like JavaScript keywords) cannot be used as names</a:t>
            </a:r>
          </a:p>
          <a:p>
            <a:pPr marL="342900" indent="-342900">
              <a:spcAft>
                <a:spcPts val="600"/>
              </a:spcAft>
              <a:buFont typeface="Wingdings" panose="05000000000000000000" pitchFamily="2" charset="2"/>
              <a:buChar char="§"/>
            </a:pPr>
            <a:r>
              <a:rPr lang="en-US" sz="2000" dirty="0">
                <a:latin typeface="Tw Cen MT" panose="020B0602020104020603" pitchFamily="34" charset="0"/>
              </a:rPr>
              <a:t>A </a:t>
            </a:r>
            <a:r>
              <a:rPr lang="en-US" sz="2000" b="1" dirty="0">
                <a:latin typeface="Tw Cen MT" panose="020B0602020104020603" pitchFamily="34" charset="0"/>
              </a:rPr>
              <a:t>variable’s scope </a:t>
            </a:r>
            <a:r>
              <a:rPr lang="en-US" sz="2000" dirty="0">
                <a:latin typeface="Tw Cen MT" panose="020B0602020104020603" pitchFamily="34" charset="0"/>
              </a:rPr>
              <a:t>determines where it can be accessed. If a variable is declared outside of a function body it will have </a:t>
            </a:r>
            <a:r>
              <a:rPr lang="en-US" sz="2000" b="1" dirty="0">
                <a:latin typeface="Tw Cen MT" panose="020B0602020104020603" pitchFamily="34" charset="0"/>
              </a:rPr>
              <a:t>global scope</a:t>
            </a:r>
            <a:r>
              <a:rPr lang="en-US" sz="2000" dirty="0">
                <a:latin typeface="Tw Cen MT" panose="020B0602020104020603" pitchFamily="34" charset="0"/>
              </a:rPr>
              <a:t>, which simply means that all functions will have access to it. </a:t>
            </a:r>
          </a:p>
          <a:p>
            <a:pPr marL="342900" indent="-342900">
              <a:spcAft>
                <a:spcPts val="600"/>
              </a:spcAft>
              <a:buFont typeface="Wingdings" panose="05000000000000000000" pitchFamily="2" charset="2"/>
              <a:buChar char="§"/>
            </a:pPr>
            <a:r>
              <a:rPr lang="en-US" sz="2000" dirty="0">
                <a:latin typeface="Tw Cen MT" panose="020B0602020104020603" pitchFamily="34" charset="0"/>
              </a:rPr>
              <a:t>Variables declared inside a function are considered to have </a:t>
            </a:r>
            <a:r>
              <a:rPr lang="en-US" sz="2000" b="1" dirty="0">
                <a:latin typeface="Tw Cen MT" panose="020B0602020104020603" pitchFamily="34" charset="0"/>
              </a:rPr>
              <a:t>local scope</a:t>
            </a:r>
            <a:r>
              <a:rPr lang="en-US" sz="2000" dirty="0">
                <a:latin typeface="Tw Cen MT" panose="020B0602020104020603" pitchFamily="34" charset="0"/>
              </a:rPr>
              <a:t>. The variable is only available to the code within the function. The variable is no longer available once the function returns.</a:t>
            </a:r>
          </a:p>
        </p:txBody>
      </p:sp>
    </p:spTree>
    <p:extLst>
      <p:ext uri="{BB962C8B-B14F-4D97-AF65-F5344CB8AC3E}">
        <p14:creationId xmlns:p14="http://schemas.microsoft.com/office/powerpoint/2010/main" val="4259912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JS Variables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4" name="Picture 3">
            <a:extLst>
              <a:ext uri="{FF2B5EF4-FFF2-40B4-BE49-F238E27FC236}">
                <a16:creationId xmlns:a16="http://schemas.microsoft.com/office/drawing/2014/main" id="{AF6A6BDC-0961-466C-A51A-50273C8BCA92}"/>
              </a:ext>
            </a:extLst>
          </p:cNvPr>
          <p:cNvPicPr>
            <a:picLocks noChangeAspect="1"/>
          </p:cNvPicPr>
          <p:nvPr/>
        </p:nvPicPr>
        <p:blipFill>
          <a:blip r:embed="rId3"/>
          <a:stretch>
            <a:fillRect/>
          </a:stretch>
        </p:blipFill>
        <p:spPr>
          <a:xfrm>
            <a:off x="0" y="1052294"/>
            <a:ext cx="12192000" cy="5532089"/>
          </a:xfrm>
          <a:prstGeom prst="rect">
            <a:avLst/>
          </a:prstGeom>
        </p:spPr>
      </p:pic>
    </p:spTree>
    <p:extLst>
      <p:ext uri="{BB962C8B-B14F-4D97-AF65-F5344CB8AC3E}">
        <p14:creationId xmlns:p14="http://schemas.microsoft.com/office/powerpoint/2010/main" val="1819603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JavaScript Objects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4170372"/>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The main building block in JavaScript is an object. An </a:t>
            </a:r>
            <a:r>
              <a:rPr lang="en-US" sz="2000" b="1" dirty="0">
                <a:latin typeface="Tw Cen MT" panose="020B0602020104020603" pitchFamily="34" charset="0"/>
              </a:rPr>
              <a:t>object</a:t>
            </a:r>
            <a:r>
              <a:rPr lang="en-US" sz="2000" dirty="0">
                <a:latin typeface="Tw Cen MT" panose="020B0602020104020603" pitchFamily="34" charset="0"/>
              </a:rPr>
              <a:t> is a collection of elements; each element can either be a property or a method. A property holds a single data value, and a method will perform some action that is defined as a function. Another way of stating this is that a property is simply a variable (note the var keyword) that is defined on an object. Likewise, a method is a function that is defined on an object.</a:t>
            </a:r>
          </a:p>
          <a:p>
            <a:pPr marL="342900" indent="-342900">
              <a:spcAft>
                <a:spcPts val="600"/>
              </a:spcAft>
              <a:buFont typeface="Wingdings" panose="05000000000000000000" pitchFamily="2" charset="2"/>
              <a:buChar char="§"/>
            </a:pPr>
            <a:r>
              <a:rPr lang="en-US" sz="2000" dirty="0">
                <a:latin typeface="Tw Cen MT" panose="020B0602020104020603" pitchFamily="34" charset="0"/>
              </a:rPr>
              <a:t>The easiest way to create an object is by specifying the members through a set of name/value pairs like this:</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a:spcAft>
                <a:spcPts val="600"/>
              </a:spcAft>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r>
              <a:rPr lang="en-US" sz="2000" dirty="0">
                <a:latin typeface="Tw Cen MT" panose="020B0602020104020603" pitchFamily="34" charset="0"/>
              </a:rPr>
              <a:t>Another way to create an object is to use an object constructor. This uses the new keyword and invokes the default constructor.</a:t>
            </a:r>
          </a:p>
        </p:txBody>
      </p:sp>
      <p:pic>
        <p:nvPicPr>
          <p:cNvPr id="5" name="Picture 4">
            <a:extLst>
              <a:ext uri="{FF2B5EF4-FFF2-40B4-BE49-F238E27FC236}">
                <a16:creationId xmlns:a16="http://schemas.microsoft.com/office/drawing/2014/main" id="{409F8331-0D05-42B4-A233-6953FC2BD5D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757730" y="3184741"/>
            <a:ext cx="3552825" cy="1095375"/>
          </a:xfrm>
          <a:prstGeom prst="rect">
            <a:avLst/>
          </a:prstGeom>
        </p:spPr>
      </p:pic>
      <p:pic>
        <p:nvPicPr>
          <p:cNvPr id="8" name="Picture 7">
            <a:extLst>
              <a:ext uri="{FF2B5EF4-FFF2-40B4-BE49-F238E27FC236}">
                <a16:creationId xmlns:a16="http://schemas.microsoft.com/office/drawing/2014/main" id="{C17C4698-93FA-4E3E-A5AA-56095B63AE40}"/>
              </a:ext>
            </a:extLst>
          </p:cNvPr>
          <p:cNvPicPr>
            <a:picLocks noChangeAspect="1"/>
          </p:cNvPicPr>
          <p:nvPr/>
        </p:nvPicPr>
        <p:blipFill>
          <a:blip r:embed="rId5"/>
          <a:stretch>
            <a:fillRect/>
          </a:stretch>
        </p:blipFill>
        <p:spPr>
          <a:xfrm>
            <a:off x="3609975" y="5063051"/>
            <a:ext cx="4972050" cy="978604"/>
          </a:xfrm>
          <a:prstGeom prst="rect">
            <a:avLst/>
          </a:prstGeom>
        </p:spPr>
      </p:pic>
    </p:spTree>
    <p:extLst>
      <p:ext uri="{BB962C8B-B14F-4D97-AF65-F5344CB8AC3E}">
        <p14:creationId xmlns:p14="http://schemas.microsoft.com/office/powerpoint/2010/main" val="2892680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179915-FD99-47EF-A0D6-B32232FCFD9D}"/>
              </a:ext>
            </a:extLst>
          </p:cNvPr>
          <p:cNvSpPr/>
          <p:nvPr/>
        </p:nvSpPr>
        <p:spPr>
          <a:xfrm>
            <a:off x="3027384" y="0"/>
            <a:ext cx="5156034"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all" spc="0" normalizeH="0" baseline="0" noProof="0" dirty="0">
                <a:ln>
                  <a:noFill/>
                </a:ln>
                <a:solidFill>
                  <a:prstClr val="black"/>
                </a:solidFill>
                <a:effectLst/>
                <a:uLnTx/>
                <a:uFillTx/>
                <a:latin typeface="Tw Cen MT" panose="020B0602020104020603" pitchFamily="34" charset="0"/>
                <a:ea typeface="+mj-ea"/>
                <a:cs typeface="+mj-cs"/>
              </a:rPr>
              <a:t>COURSE OUTLINE</a:t>
            </a:r>
            <a:endParaRPr kumimoji="0" lang="en-ZA" sz="4800" b="0" i="0" u="none" strike="noStrike" kern="0" cap="none" spc="0" normalizeH="0" baseline="0" noProof="0" dirty="0">
              <a:ln>
                <a:noFill/>
              </a:ln>
              <a:solidFill>
                <a:sysClr val="windowText" lastClr="000000"/>
              </a:solidFill>
              <a:effectLst/>
              <a:uLnTx/>
              <a:uFillTx/>
            </a:endParaRPr>
          </a:p>
        </p:txBody>
      </p:sp>
      <p:graphicFrame>
        <p:nvGraphicFramePr>
          <p:cNvPr id="3" name="Table 2" descr="Table Goes Here">
            <a:extLst>
              <a:ext uri="{FF2B5EF4-FFF2-40B4-BE49-F238E27FC236}">
                <a16:creationId xmlns:a16="http://schemas.microsoft.com/office/drawing/2014/main" id="{4E06F90E-415A-49C7-A5DD-F3E0CE234978}"/>
              </a:ext>
            </a:extLst>
          </p:cNvPr>
          <p:cNvGraphicFramePr>
            <a:graphicFrameLocks/>
          </p:cNvGraphicFramePr>
          <p:nvPr/>
        </p:nvGraphicFramePr>
        <p:xfrm>
          <a:off x="0" y="830997"/>
          <a:ext cx="12192001" cy="5606747"/>
        </p:xfrm>
        <a:graphic>
          <a:graphicData uri="http://schemas.openxmlformats.org/drawingml/2006/table">
            <a:tbl>
              <a:tblPr firstRow="1" bandRow="1"/>
              <a:tblGrid>
                <a:gridCol w="2446389">
                  <a:extLst>
                    <a:ext uri="{9D8B030D-6E8A-4147-A177-3AD203B41FA5}">
                      <a16:colId xmlns:a16="http://schemas.microsoft.com/office/drawing/2014/main" val="2481577866"/>
                    </a:ext>
                  </a:extLst>
                </a:gridCol>
                <a:gridCol w="2436403">
                  <a:extLst>
                    <a:ext uri="{9D8B030D-6E8A-4147-A177-3AD203B41FA5}">
                      <a16:colId xmlns:a16="http://schemas.microsoft.com/office/drawing/2014/main" val="2836427615"/>
                    </a:ext>
                  </a:extLst>
                </a:gridCol>
                <a:gridCol w="2436403">
                  <a:extLst>
                    <a:ext uri="{9D8B030D-6E8A-4147-A177-3AD203B41FA5}">
                      <a16:colId xmlns:a16="http://schemas.microsoft.com/office/drawing/2014/main" val="310093864"/>
                    </a:ext>
                  </a:extLst>
                </a:gridCol>
                <a:gridCol w="2436403">
                  <a:extLst>
                    <a:ext uri="{9D8B030D-6E8A-4147-A177-3AD203B41FA5}">
                      <a16:colId xmlns:a16="http://schemas.microsoft.com/office/drawing/2014/main" val="826088157"/>
                    </a:ext>
                  </a:extLst>
                </a:gridCol>
                <a:gridCol w="2436403">
                  <a:extLst>
                    <a:ext uri="{9D8B030D-6E8A-4147-A177-3AD203B41FA5}">
                      <a16:colId xmlns:a16="http://schemas.microsoft.com/office/drawing/2014/main" val="2023951014"/>
                    </a:ext>
                  </a:extLst>
                </a:gridCol>
              </a:tblGrid>
              <a:tr h="697227">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a:t>
                      </a:r>
                    </a:p>
                    <a:p>
                      <a:pPr algn="ctr"/>
                      <a:r>
                        <a:rPr lang="en-ZA" sz="1400" b="0" i="0" dirty="0">
                          <a:solidFill>
                            <a:schemeClr val="bg2"/>
                          </a:solidFill>
                          <a:latin typeface="Tw Cen MT" panose="020B0602020104020603" pitchFamily="34" charset="0"/>
                          <a:ea typeface="Roboto Black" panose="02000000000000000000" pitchFamily="2" charset="0"/>
                          <a:cs typeface="Gill Sans" panose="020B0502020104020203" pitchFamily="34" charset="-79"/>
                        </a:rPr>
                        <a:t>HTML5 Technologies</a:t>
                      </a:r>
                      <a:endParaRPr lang="ru-RU" sz="1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6350" cap="flat" cmpd="sng" algn="ctr">
                      <a:solidFill>
                        <a:srgbClr val="2F3342"/>
                      </a:solidFill>
                      <a:prstDash val="solid"/>
                      <a:miter lim="800000"/>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HTML</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CSS</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JAVASCRIPT</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Advanced Applications</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extLst>
                  <a:ext uri="{0D108BD9-81ED-4DB2-BD59-A6C34878D82A}">
                    <a16:rowId xmlns:a16="http://schemas.microsoft.com/office/drawing/2014/main" val="983420419"/>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 Hypertext Markup Language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4:​ Structural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9:​ CSS Selectors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ZA" sz="1400" b="0" i="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16:​ Browser Environment</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21:​ Audio and Video</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883246291"/>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 Cascading Style Sheets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5:​ Phrasing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10:​ Positioning</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ZA" sz="1400" b="0" i="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17:​ Window Object</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22:​ Scalable Vector Graphics</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502607855"/>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3:​ JavaScript Essentials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6:​ Table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11:​ Text Styles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ZA" sz="1400" b="0" i="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18:​ DOM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23:​ Canvas</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557125802"/>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7:​ Embedded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12:​ Borders and Backgrounds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ZA" sz="1400" b="0" i="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19:​ Dynamic Styling</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24:​ Drag and Drop</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055255528"/>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8:​ HTML Form Elements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13:​ Styling Tables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ZA" sz="1400" b="0" i="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20:​ Events</a:t>
                      </a:r>
                      <a:endParaRPr lang="ru-RU" sz="1400" b="0"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25:​ Indexed DB</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449646690"/>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14:​ Flexbox</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26:​ Geolocation and Mapping</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173117077"/>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15:​ Animation and Transforms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43970745"/>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E99757">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663314759"/>
                  </a:ext>
                </a:extLst>
              </a:tr>
            </a:tbl>
          </a:graphicData>
        </a:graphic>
      </p:graphicFrame>
      <p:sp>
        <p:nvSpPr>
          <p:cNvPr id="4" name="TextBox 3">
            <a:extLst>
              <a:ext uri="{FF2B5EF4-FFF2-40B4-BE49-F238E27FC236}">
                <a16:creationId xmlns:a16="http://schemas.microsoft.com/office/drawing/2014/main" id="{A958AC15-90D8-499D-B816-763FBF867D43}"/>
              </a:ext>
            </a:extLst>
          </p:cNvPr>
          <p:cNvSpPr txBox="1"/>
          <p:nvPr/>
        </p:nvSpPr>
        <p:spPr>
          <a:xfrm>
            <a:off x="411061" y="6501386"/>
            <a:ext cx="11375471" cy="276999"/>
          </a:xfrm>
          <a:prstGeom prst="rect">
            <a:avLst/>
          </a:prstGeom>
          <a:noFill/>
        </p:spPr>
        <p:txBody>
          <a:bodyPr wrap="square" rtlCol="0">
            <a:spAutoFit/>
          </a:bodyPr>
          <a:lstStyle/>
          <a:p>
            <a:pPr algn="r"/>
            <a:r>
              <a:rPr lang="en-ZA" sz="1200" spc="150" dirty="0">
                <a:solidFill>
                  <a:schemeClr val="bg1"/>
                </a:solidFill>
                <a:latin typeface="Segoe UI Light" panose="020B0502040204020203" pitchFamily="34" charset="0"/>
                <a:cs typeface="Segoe UI Light" panose="020B0502040204020203" pitchFamily="34" charset="0"/>
              </a:rPr>
              <a:t>2022 CTU Training Solutions  |  All Rights Reserved  |  ctutraining.ac.za</a:t>
            </a:r>
          </a:p>
        </p:txBody>
      </p:sp>
    </p:spTree>
    <p:extLst>
      <p:ext uri="{BB962C8B-B14F-4D97-AF65-F5344CB8AC3E}">
        <p14:creationId xmlns:p14="http://schemas.microsoft.com/office/powerpoint/2010/main" val="3908370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JS Objects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10" name="Picture 9">
            <a:extLst>
              <a:ext uri="{FF2B5EF4-FFF2-40B4-BE49-F238E27FC236}">
                <a16:creationId xmlns:a16="http://schemas.microsoft.com/office/drawing/2014/main" id="{7227E61B-9513-008A-05F8-995371781DC8}"/>
              </a:ext>
            </a:extLst>
          </p:cNvPr>
          <p:cNvPicPr>
            <a:picLocks noChangeAspect="1"/>
          </p:cNvPicPr>
          <p:nvPr/>
        </p:nvPicPr>
        <p:blipFill>
          <a:blip r:embed="rId3"/>
          <a:stretch>
            <a:fillRect/>
          </a:stretch>
        </p:blipFill>
        <p:spPr>
          <a:xfrm>
            <a:off x="1167635" y="893878"/>
            <a:ext cx="9148672" cy="5346769"/>
          </a:xfrm>
          <a:prstGeom prst="rect">
            <a:avLst/>
          </a:prstGeom>
        </p:spPr>
      </p:pic>
    </p:spTree>
    <p:extLst>
      <p:ext uri="{BB962C8B-B14F-4D97-AF65-F5344CB8AC3E}">
        <p14:creationId xmlns:p14="http://schemas.microsoft.com/office/powerpoint/2010/main" val="888396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JavaScript Functions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3016210"/>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A </a:t>
            </a:r>
            <a:r>
              <a:rPr lang="en-US" sz="2000" b="1" dirty="0">
                <a:latin typeface="Tw Cen MT" panose="020B0602020104020603" pitchFamily="34" charset="0"/>
              </a:rPr>
              <a:t>function</a:t>
            </a:r>
            <a:r>
              <a:rPr lang="en-US" sz="2000" dirty="0">
                <a:latin typeface="Tw Cen MT" panose="020B0602020104020603" pitchFamily="34" charset="0"/>
              </a:rPr>
              <a:t> is a group of reusable code which can be called anywhere in your program. This eliminates the need of writing the same code again and again. It helps programmers in writing modular codes. </a:t>
            </a:r>
            <a:r>
              <a:rPr lang="en-US" sz="2000" b="1" dirty="0">
                <a:latin typeface="Tw Cen MT" panose="020B0602020104020603" pitchFamily="34" charset="0"/>
              </a:rPr>
              <a:t>Functions</a:t>
            </a:r>
            <a:r>
              <a:rPr lang="en-US" sz="2000" dirty="0">
                <a:latin typeface="Tw Cen MT" panose="020B0602020104020603" pitchFamily="34" charset="0"/>
              </a:rPr>
              <a:t> allow a programmer to divide a big program into a number of small and manageable functions.</a:t>
            </a:r>
          </a:p>
          <a:p>
            <a:pPr marL="342900" indent="-342900">
              <a:spcAft>
                <a:spcPts val="600"/>
              </a:spcAft>
              <a:buFont typeface="Wingdings" panose="05000000000000000000" pitchFamily="2" charset="2"/>
              <a:buChar char="§"/>
            </a:pPr>
            <a:r>
              <a:rPr lang="en-US" sz="2000" dirty="0">
                <a:latin typeface="Tw Cen MT" panose="020B0602020104020603" pitchFamily="34" charset="0"/>
              </a:rPr>
              <a:t>JavaScript also supports all the features necessary to write modular code using functions. JavaScript allows us to write our own functions as well.</a:t>
            </a:r>
          </a:p>
          <a:p>
            <a:pPr marL="342900" indent="-342900">
              <a:spcAft>
                <a:spcPts val="600"/>
              </a:spcAft>
              <a:buFont typeface="Wingdings" panose="05000000000000000000" pitchFamily="2" charset="2"/>
              <a:buChar char="§"/>
            </a:pPr>
            <a:r>
              <a:rPr lang="en-US" sz="2000" dirty="0">
                <a:latin typeface="Tw Cen MT" panose="020B0602020104020603" pitchFamily="34" charset="0"/>
              </a:rPr>
              <a:t>Before we use a </a:t>
            </a:r>
            <a:r>
              <a:rPr lang="en-US" sz="2000" b="1" dirty="0">
                <a:latin typeface="Tw Cen MT" panose="020B0602020104020603" pitchFamily="34" charset="0"/>
              </a:rPr>
              <a:t>function</a:t>
            </a:r>
            <a:r>
              <a:rPr lang="en-US" sz="2000" dirty="0">
                <a:latin typeface="Tw Cen MT" panose="020B0602020104020603" pitchFamily="34" charset="0"/>
              </a:rPr>
              <a:t>, we need to </a:t>
            </a:r>
            <a:r>
              <a:rPr lang="en-US" sz="2000" b="1" dirty="0">
                <a:latin typeface="Tw Cen MT" panose="020B0602020104020603" pitchFamily="34" charset="0"/>
              </a:rPr>
              <a:t>define</a:t>
            </a:r>
            <a:r>
              <a:rPr lang="en-US" sz="2000" dirty="0">
                <a:latin typeface="Tw Cen MT" panose="020B0602020104020603" pitchFamily="34" charset="0"/>
              </a:rPr>
              <a:t> it. The most common way to define a function in JavaScript is by using the function </a:t>
            </a:r>
            <a:r>
              <a:rPr lang="en-US" sz="2000" b="1" dirty="0">
                <a:latin typeface="Tw Cen MT" panose="020B0602020104020603" pitchFamily="34" charset="0"/>
              </a:rPr>
              <a:t>keyword</a:t>
            </a:r>
            <a:r>
              <a:rPr lang="en-US" sz="2000" dirty="0">
                <a:latin typeface="Tw Cen MT" panose="020B0602020104020603" pitchFamily="34" charset="0"/>
              </a:rPr>
              <a:t>, followed by a unique function </a:t>
            </a:r>
            <a:r>
              <a:rPr lang="en-US" sz="2000" b="1" dirty="0">
                <a:latin typeface="Tw Cen MT" panose="020B0602020104020603" pitchFamily="34" charset="0"/>
              </a:rPr>
              <a:t>name</a:t>
            </a:r>
            <a:r>
              <a:rPr lang="en-US" sz="2000" dirty="0">
                <a:latin typeface="Tw Cen MT" panose="020B0602020104020603" pitchFamily="34" charset="0"/>
              </a:rPr>
              <a:t>, a list of </a:t>
            </a:r>
            <a:r>
              <a:rPr lang="en-US" sz="2000" b="1" dirty="0">
                <a:latin typeface="Tw Cen MT" panose="020B0602020104020603" pitchFamily="34" charset="0"/>
              </a:rPr>
              <a:t>parameters</a:t>
            </a:r>
            <a:r>
              <a:rPr lang="en-US" sz="2000" dirty="0">
                <a:latin typeface="Tw Cen MT" panose="020B0602020104020603" pitchFamily="34" charset="0"/>
              </a:rPr>
              <a:t> (that might be empty), and a statement block surrounded by </a:t>
            </a:r>
            <a:r>
              <a:rPr lang="en-US" sz="2000" b="1" dirty="0">
                <a:latin typeface="Tw Cen MT" panose="020B0602020104020603" pitchFamily="34" charset="0"/>
              </a:rPr>
              <a:t>curly braces</a:t>
            </a:r>
            <a:r>
              <a:rPr lang="en-US" sz="2000" dirty="0">
                <a:latin typeface="Tw Cen MT" panose="020B0602020104020603" pitchFamily="34" charset="0"/>
              </a:rPr>
              <a:t>.</a:t>
            </a:r>
          </a:p>
        </p:txBody>
      </p:sp>
      <p:pic>
        <p:nvPicPr>
          <p:cNvPr id="9" name="Picture 8">
            <a:extLst>
              <a:ext uri="{FF2B5EF4-FFF2-40B4-BE49-F238E27FC236}">
                <a16:creationId xmlns:a16="http://schemas.microsoft.com/office/drawing/2014/main" id="{8F193488-024A-4B60-AECB-16223FC9190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576430" y="4144580"/>
            <a:ext cx="4519570" cy="2138774"/>
          </a:xfrm>
          <a:prstGeom prst="rect">
            <a:avLst/>
          </a:prstGeom>
        </p:spPr>
      </p:pic>
    </p:spTree>
    <p:extLst>
      <p:ext uri="{BB962C8B-B14F-4D97-AF65-F5344CB8AC3E}">
        <p14:creationId xmlns:p14="http://schemas.microsoft.com/office/powerpoint/2010/main" val="3407035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JS function</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8" name="Picture 7">
            <a:extLst>
              <a:ext uri="{FF2B5EF4-FFF2-40B4-BE49-F238E27FC236}">
                <a16:creationId xmlns:a16="http://schemas.microsoft.com/office/drawing/2014/main" id="{C853E3BF-A5B3-4F7C-A611-F3DF91A1D7F8}"/>
              </a:ext>
            </a:extLst>
          </p:cNvPr>
          <p:cNvPicPr>
            <a:picLocks noChangeAspect="1"/>
          </p:cNvPicPr>
          <p:nvPr/>
        </p:nvPicPr>
        <p:blipFill>
          <a:blip r:embed="rId2"/>
          <a:stretch>
            <a:fillRect/>
          </a:stretch>
        </p:blipFill>
        <p:spPr>
          <a:xfrm>
            <a:off x="0" y="822121"/>
            <a:ext cx="12191999" cy="5578679"/>
          </a:xfrm>
          <a:prstGeom prst="rect">
            <a:avLst/>
          </a:prstGeom>
        </p:spPr>
      </p:pic>
    </p:spTree>
    <p:extLst>
      <p:ext uri="{BB962C8B-B14F-4D97-AF65-F5344CB8AC3E}">
        <p14:creationId xmlns:p14="http://schemas.microsoft.com/office/powerpoint/2010/main" val="3593364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JS function with Return</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4" name="Picture 3">
            <a:extLst>
              <a:ext uri="{FF2B5EF4-FFF2-40B4-BE49-F238E27FC236}">
                <a16:creationId xmlns:a16="http://schemas.microsoft.com/office/drawing/2014/main" id="{69D64264-2647-4497-AE15-0462F7FEAA0B}"/>
              </a:ext>
            </a:extLst>
          </p:cNvPr>
          <p:cNvPicPr>
            <a:picLocks noChangeAspect="1"/>
          </p:cNvPicPr>
          <p:nvPr/>
        </p:nvPicPr>
        <p:blipFill>
          <a:blip r:embed="rId2"/>
          <a:stretch>
            <a:fillRect/>
          </a:stretch>
        </p:blipFill>
        <p:spPr>
          <a:xfrm>
            <a:off x="0" y="780176"/>
            <a:ext cx="12192000" cy="5603846"/>
          </a:xfrm>
          <a:prstGeom prst="rect">
            <a:avLst/>
          </a:prstGeom>
        </p:spPr>
      </p:pic>
    </p:spTree>
    <p:extLst>
      <p:ext uri="{BB962C8B-B14F-4D97-AF65-F5344CB8AC3E}">
        <p14:creationId xmlns:p14="http://schemas.microsoft.com/office/powerpoint/2010/main" val="2016323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JavaScript Constructors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4632037"/>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A </a:t>
            </a:r>
            <a:r>
              <a:rPr lang="en-US" sz="2000" b="1" dirty="0">
                <a:latin typeface="Tw Cen MT" panose="020B0602020104020603" pitchFamily="34" charset="0"/>
              </a:rPr>
              <a:t>constructor</a:t>
            </a:r>
            <a:r>
              <a:rPr lang="en-US" sz="2000" dirty="0">
                <a:latin typeface="Tw Cen MT" panose="020B0602020104020603" pitchFamily="34" charset="0"/>
              </a:rPr>
              <a:t> is a special function that creates and initializes an object instance of a class. In JavaScript, a constructor gets called when an object is created using the new keyword.</a:t>
            </a:r>
          </a:p>
          <a:p>
            <a:pPr marL="342900" indent="-342900">
              <a:spcAft>
                <a:spcPts val="600"/>
              </a:spcAft>
              <a:buFont typeface="Wingdings" panose="05000000000000000000" pitchFamily="2" charset="2"/>
              <a:buChar char="§"/>
            </a:pPr>
            <a:r>
              <a:rPr lang="en-US" sz="2000" dirty="0">
                <a:latin typeface="Tw Cen MT" panose="020B0602020104020603" pitchFamily="34" charset="0"/>
              </a:rPr>
              <a:t>The purpose of a constructor is to create a new object and set values for any existing object properties.</a:t>
            </a:r>
          </a:p>
          <a:p>
            <a:pPr marL="342900" indent="-342900">
              <a:spcAft>
                <a:spcPts val="600"/>
              </a:spcAft>
              <a:buFont typeface="Wingdings" panose="05000000000000000000" pitchFamily="2" charset="2"/>
              <a:buChar char="§"/>
            </a:pPr>
            <a:r>
              <a:rPr lang="en-US" sz="2000" dirty="0">
                <a:latin typeface="Tw Cen MT" panose="020B0602020104020603" pitchFamily="34" charset="0"/>
              </a:rPr>
              <a:t>When a constructor gets invoked in JavaScript, the following sequence of operations take place:</a:t>
            </a:r>
          </a:p>
          <a:p>
            <a:pPr marL="800100" lvl="1" indent="-342900">
              <a:spcAft>
                <a:spcPts val="600"/>
              </a:spcAft>
              <a:buFont typeface="Wingdings" panose="05000000000000000000" pitchFamily="2" charset="2"/>
              <a:buChar char="§"/>
            </a:pPr>
            <a:r>
              <a:rPr lang="en-US" sz="2000" dirty="0">
                <a:latin typeface="Tw Cen MT" panose="020B0602020104020603" pitchFamily="34" charset="0"/>
              </a:rPr>
              <a:t>A new empty object gets created.</a:t>
            </a:r>
          </a:p>
          <a:p>
            <a:pPr marL="800100" lvl="1" indent="-342900">
              <a:spcAft>
                <a:spcPts val="600"/>
              </a:spcAft>
              <a:buFont typeface="Wingdings" panose="05000000000000000000" pitchFamily="2" charset="2"/>
              <a:buChar char="§"/>
            </a:pPr>
            <a:r>
              <a:rPr lang="en-US" sz="2000" dirty="0">
                <a:latin typeface="Tw Cen MT" panose="020B0602020104020603" pitchFamily="34" charset="0"/>
              </a:rPr>
              <a:t>The </a:t>
            </a:r>
            <a:r>
              <a:rPr lang="en-US" sz="2000" b="1" dirty="0">
                <a:latin typeface="Tw Cen MT" panose="020B0602020104020603" pitchFamily="34" charset="0"/>
              </a:rPr>
              <a:t>this</a:t>
            </a:r>
            <a:r>
              <a:rPr lang="en-US" sz="2000" dirty="0">
                <a:latin typeface="Tw Cen MT" panose="020B0602020104020603" pitchFamily="34" charset="0"/>
              </a:rPr>
              <a:t> keyword begins to refer to the new object and it becomes the current instance object.</a:t>
            </a:r>
          </a:p>
          <a:p>
            <a:pPr marL="800100" lvl="1" indent="-342900">
              <a:spcAft>
                <a:spcPts val="600"/>
              </a:spcAft>
              <a:buFont typeface="Wingdings" panose="05000000000000000000" pitchFamily="2" charset="2"/>
              <a:buChar char="§"/>
            </a:pPr>
            <a:r>
              <a:rPr lang="en-US" sz="2000" dirty="0">
                <a:latin typeface="Tw Cen MT" panose="020B0602020104020603" pitchFamily="34" charset="0"/>
              </a:rPr>
              <a:t>The new object is then returned as the return value of the constructor.</a:t>
            </a:r>
          </a:p>
          <a:p>
            <a:pPr marL="342900" indent="-342900">
              <a:spcAft>
                <a:spcPts val="600"/>
              </a:spcAft>
              <a:buFont typeface="Wingdings" panose="05000000000000000000" pitchFamily="2" charset="2"/>
              <a:buChar char="§"/>
            </a:pPr>
            <a:r>
              <a:rPr lang="en-US" sz="2000" dirty="0">
                <a:latin typeface="Tw Cen MT" panose="020B0602020104020603" pitchFamily="34" charset="0"/>
              </a:rPr>
              <a:t>All objects have a prototype. A </a:t>
            </a:r>
            <a:r>
              <a:rPr lang="en-US" sz="2000" b="1" dirty="0">
                <a:latin typeface="Tw Cen MT" panose="020B0602020104020603" pitchFamily="34" charset="0"/>
              </a:rPr>
              <a:t>prototype</a:t>
            </a:r>
            <a:r>
              <a:rPr lang="en-US" sz="2000" dirty="0">
                <a:latin typeface="Tw Cen MT" panose="020B0602020104020603" pitchFamily="34" charset="0"/>
              </a:rPr>
              <a:t> is a model or blueprint from which actual objects are instantiated. What if you needed an additional property? You can add a property to an existing object like this:</a:t>
            </a:r>
          </a:p>
          <a:p>
            <a:pPr marL="342900" indent="-342900">
              <a:spcAft>
                <a:spcPts val="600"/>
              </a:spcAft>
              <a:buFont typeface="Wingdings" panose="05000000000000000000" pitchFamily="2" charset="2"/>
              <a:buChar char="§"/>
            </a:pPr>
            <a:r>
              <a:rPr lang="en-US" sz="2000" dirty="0">
                <a:latin typeface="Tw Cen MT" panose="020B0602020104020603" pitchFamily="34" charset="0"/>
              </a:rPr>
              <a:t>OOPs restrict direct access to its methods and variables by encapsulating the code and data together. In JavaScript, the data binds with the functions acting on that data in the process of achieving </a:t>
            </a:r>
            <a:r>
              <a:rPr lang="en-US" sz="2000" b="1" dirty="0">
                <a:latin typeface="Tw Cen MT" panose="020B0602020104020603" pitchFamily="34" charset="0"/>
              </a:rPr>
              <a:t>encapsulation</a:t>
            </a:r>
            <a:r>
              <a:rPr lang="en-US" sz="2000" dirty="0">
                <a:latin typeface="Tw Cen MT" panose="020B0602020104020603" pitchFamily="34" charset="0"/>
              </a:rPr>
              <a:t> in order to control the data and validate it.</a:t>
            </a:r>
          </a:p>
        </p:txBody>
      </p:sp>
      <p:pic>
        <p:nvPicPr>
          <p:cNvPr id="9" name="Picture 8">
            <a:extLst>
              <a:ext uri="{FF2B5EF4-FFF2-40B4-BE49-F238E27FC236}">
                <a16:creationId xmlns:a16="http://schemas.microsoft.com/office/drawing/2014/main" id="{F57AAA9F-693C-4236-8FC2-74582F3C3ADF}"/>
              </a:ext>
            </a:extLst>
          </p:cNvPr>
          <p:cNvPicPr>
            <a:picLocks noChangeAspect="1"/>
          </p:cNvPicPr>
          <p:nvPr/>
        </p:nvPicPr>
        <p:blipFill>
          <a:blip r:embed="rId2"/>
          <a:stretch>
            <a:fillRect/>
          </a:stretch>
        </p:blipFill>
        <p:spPr>
          <a:xfrm>
            <a:off x="2083967" y="4426758"/>
            <a:ext cx="3219450" cy="333375"/>
          </a:xfrm>
          <a:prstGeom prst="rect">
            <a:avLst/>
          </a:prstGeom>
        </p:spPr>
      </p:pic>
    </p:spTree>
    <p:extLst>
      <p:ext uri="{BB962C8B-B14F-4D97-AF65-F5344CB8AC3E}">
        <p14:creationId xmlns:p14="http://schemas.microsoft.com/office/powerpoint/2010/main" val="3663523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JS this keyword</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4" name="Picture 3">
            <a:extLst>
              <a:ext uri="{FF2B5EF4-FFF2-40B4-BE49-F238E27FC236}">
                <a16:creationId xmlns:a16="http://schemas.microsoft.com/office/drawing/2014/main" id="{9F2446A2-2339-442E-8898-B878E644E18E}"/>
              </a:ext>
            </a:extLst>
          </p:cNvPr>
          <p:cNvPicPr>
            <a:picLocks noChangeAspect="1"/>
          </p:cNvPicPr>
          <p:nvPr/>
        </p:nvPicPr>
        <p:blipFill>
          <a:blip r:embed="rId2"/>
          <a:stretch>
            <a:fillRect/>
          </a:stretch>
        </p:blipFill>
        <p:spPr>
          <a:xfrm>
            <a:off x="0" y="893877"/>
            <a:ext cx="12192000" cy="5506923"/>
          </a:xfrm>
          <a:prstGeom prst="rect">
            <a:avLst/>
          </a:prstGeom>
        </p:spPr>
      </p:pic>
    </p:spTree>
    <p:extLst>
      <p:ext uri="{BB962C8B-B14F-4D97-AF65-F5344CB8AC3E}">
        <p14:creationId xmlns:p14="http://schemas.microsoft.com/office/powerpoint/2010/main" val="1361123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72237" y="983786"/>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JavaScript Arrays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446014" y="891892"/>
            <a:ext cx="11073468" cy="1400383"/>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An array in JavaScript is simply a collection of properties. The array itself has a name and can be a member of an object or a variable. The items in the array are accessed by a numerical index. An array is created using a literal notation, for example:</a:t>
            </a:r>
          </a:p>
          <a:p>
            <a:pPr marL="342900" indent="-342900">
              <a:spcAft>
                <a:spcPts val="600"/>
              </a:spcAft>
              <a:buFont typeface="Wingdings" panose="05000000000000000000" pitchFamily="2" charset="2"/>
              <a:buChar char="§"/>
            </a:pPr>
            <a:r>
              <a:rPr lang="en-US" sz="2000" dirty="0">
                <a:latin typeface="Tw Cen MT" panose="020B0602020104020603" pitchFamily="34" charset="0"/>
              </a:rPr>
              <a:t>An array is a special variable, which can hold more than one value:</a:t>
            </a:r>
          </a:p>
        </p:txBody>
      </p:sp>
      <p:pic>
        <p:nvPicPr>
          <p:cNvPr id="5" name="Picture 4">
            <a:extLst>
              <a:ext uri="{FF2B5EF4-FFF2-40B4-BE49-F238E27FC236}">
                <a16:creationId xmlns:a16="http://schemas.microsoft.com/office/drawing/2014/main" id="{55B3A6DC-BEF2-485E-AD3C-63EB3FE33759}"/>
              </a:ext>
            </a:extLst>
          </p:cNvPr>
          <p:cNvPicPr>
            <a:picLocks noChangeAspect="1"/>
          </p:cNvPicPr>
          <p:nvPr/>
        </p:nvPicPr>
        <p:blipFill>
          <a:blip r:embed="rId2"/>
          <a:stretch>
            <a:fillRect/>
          </a:stretch>
        </p:blipFill>
        <p:spPr>
          <a:xfrm>
            <a:off x="5666456" y="1543064"/>
            <a:ext cx="5969073" cy="400050"/>
          </a:xfrm>
          <a:prstGeom prst="rect">
            <a:avLst/>
          </a:prstGeom>
        </p:spPr>
      </p:pic>
      <p:pic>
        <p:nvPicPr>
          <p:cNvPr id="8" name="Picture 7">
            <a:extLst>
              <a:ext uri="{FF2B5EF4-FFF2-40B4-BE49-F238E27FC236}">
                <a16:creationId xmlns:a16="http://schemas.microsoft.com/office/drawing/2014/main" id="{5CA41AB5-6FE2-4D6C-8FFE-0CD0EC56B4CB}"/>
              </a:ext>
            </a:extLst>
          </p:cNvPr>
          <p:cNvPicPr>
            <a:picLocks noChangeAspect="1"/>
          </p:cNvPicPr>
          <p:nvPr/>
        </p:nvPicPr>
        <p:blipFill>
          <a:blip r:embed="rId3"/>
          <a:stretch>
            <a:fillRect/>
          </a:stretch>
        </p:blipFill>
        <p:spPr>
          <a:xfrm>
            <a:off x="7865421" y="1956515"/>
            <a:ext cx="3457575" cy="285750"/>
          </a:xfrm>
          <a:prstGeom prst="rect">
            <a:avLst/>
          </a:prstGeom>
        </p:spPr>
      </p:pic>
      <p:pic>
        <p:nvPicPr>
          <p:cNvPr id="10" name="Picture 9">
            <a:extLst>
              <a:ext uri="{FF2B5EF4-FFF2-40B4-BE49-F238E27FC236}">
                <a16:creationId xmlns:a16="http://schemas.microsoft.com/office/drawing/2014/main" id="{109BC1D3-4296-4E4B-89AE-29CD1E11545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30510" y="2292276"/>
            <a:ext cx="10377181" cy="4565724"/>
          </a:xfrm>
          <a:prstGeom prst="rect">
            <a:avLst/>
          </a:prstGeom>
        </p:spPr>
      </p:pic>
    </p:spTree>
    <p:extLst>
      <p:ext uri="{BB962C8B-B14F-4D97-AF65-F5344CB8AC3E}">
        <p14:creationId xmlns:p14="http://schemas.microsoft.com/office/powerpoint/2010/main" val="3367077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JS Arrays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5" name="Picture 4">
            <a:extLst>
              <a:ext uri="{FF2B5EF4-FFF2-40B4-BE49-F238E27FC236}">
                <a16:creationId xmlns:a16="http://schemas.microsoft.com/office/drawing/2014/main" id="{4701CD3E-C64E-45C8-ACFF-334B108D35BE}"/>
              </a:ext>
            </a:extLst>
          </p:cNvPr>
          <p:cNvPicPr>
            <a:picLocks noChangeAspect="1"/>
          </p:cNvPicPr>
          <p:nvPr/>
        </p:nvPicPr>
        <p:blipFill>
          <a:blip r:embed="rId2"/>
          <a:stretch>
            <a:fillRect/>
          </a:stretch>
        </p:blipFill>
        <p:spPr>
          <a:xfrm>
            <a:off x="0" y="893878"/>
            <a:ext cx="12192000" cy="5486400"/>
          </a:xfrm>
          <a:prstGeom prst="rect">
            <a:avLst/>
          </a:prstGeom>
        </p:spPr>
      </p:pic>
    </p:spTree>
    <p:extLst>
      <p:ext uri="{BB962C8B-B14F-4D97-AF65-F5344CB8AC3E}">
        <p14:creationId xmlns:p14="http://schemas.microsoft.com/office/powerpoint/2010/main" val="4168480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JavaScript Exceptions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597016" y="732161"/>
            <a:ext cx="11073468" cy="2323713"/>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JavaScript supports a </a:t>
            </a:r>
            <a:r>
              <a:rPr lang="en-US" sz="2000" b="1" dirty="0">
                <a:latin typeface="Tw Cen MT" panose="020B0602020104020603" pitchFamily="34" charset="0"/>
              </a:rPr>
              <a:t>try/catch/finally </a:t>
            </a:r>
            <a:r>
              <a:rPr lang="en-US" sz="2000" dirty="0">
                <a:latin typeface="Tw Cen MT" panose="020B0602020104020603" pitchFamily="34" charset="0"/>
              </a:rPr>
              <a:t>pattern that is similar to what you’ll find in other languages such as C#. Code that can potentially fail should be put into a try block. If an exception is raised within the try block, the catch block will be executed. The finally block is always executed, whether an error occurs or not.</a:t>
            </a:r>
          </a:p>
          <a:p>
            <a:pPr marL="342900" indent="-342900">
              <a:spcAft>
                <a:spcPts val="600"/>
              </a:spcAft>
              <a:buFont typeface="Wingdings" panose="05000000000000000000" pitchFamily="2" charset="2"/>
              <a:buChar char="§"/>
            </a:pPr>
            <a:r>
              <a:rPr lang="en-US" sz="2000" dirty="0">
                <a:latin typeface="Tw Cen MT" panose="020B0602020104020603" pitchFamily="34" charset="0"/>
              </a:rPr>
              <a:t>You can also generate an </a:t>
            </a:r>
            <a:r>
              <a:rPr lang="en-US" sz="2000" b="1" dirty="0">
                <a:latin typeface="Tw Cen MT" panose="020B0602020104020603" pitchFamily="34" charset="0"/>
              </a:rPr>
              <a:t>exception</a:t>
            </a:r>
            <a:r>
              <a:rPr lang="en-US" sz="2000" dirty="0">
                <a:latin typeface="Tw Cen MT" panose="020B0602020104020603" pitchFamily="34" charset="0"/>
              </a:rPr>
              <a:t> in your code using the </a:t>
            </a:r>
            <a:r>
              <a:rPr lang="en-US" sz="2000" b="1" dirty="0">
                <a:latin typeface="Tw Cen MT" panose="020B0602020104020603" pitchFamily="34" charset="0"/>
              </a:rPr>
              <a:t>throw() </a:t>
            </a:r>
            <a:r>
              <a:rPr lang="en-US" sz="2000" dirty="0">
                <a:latin typeface="Tw Cen MT" panose="020B0602020104020603" pitchFamily="34" charset="0"/>
              </a:rPr>
              <a:t>function. This allows you to put the error handling in the catch block and keep your main code cleaner. Here is a simple example of these constructs:</a:t>
            </a:r>
          </a:p>
        </p:txBody>
      </p:sp>
      <p:pic>
        <p:nvPicPr>
          <p:cNvPr id="10" name="Picture 9">
            <a:extLst>
              <a:ext uri="{FF2B5EF4-FFF2-40B4-BE49-F238E27FC236}">
                <a16:creationId xmlns:a16="http://schemas.microsoft.com/office/drawing/2014/main" id="{C1D3CC67-811A-4E92-8029-D6462A05CD1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793534" y="2667100"/>
            <a:ext cx="5061051" cy="3725311"/>
          </a:xfrm>
          <a:prstGeom prst="rect">
            <a:avLst/>
          </a:prstGeom>
        </p:spPr>
      </p:pic>
    </p:spTree>
    <p:extLst>
      <p:ext uri="{BB962C8B-B14F-4D97-AF65-F5344CB8AC3E}">
        <p14:creationId xmlns:p14="http://schemas.microsoft.com/office/powerpoint/2010/main" val="3481681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JavaScript Promises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436227" y="954745"/>
            <a:ext cx="11073468" cy="5555367"/>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000" dirty="0">
                <a:latin typeface="Tw Cen MT" panose="020B0602020104020603" pitchFamily="34" charset="0"/>
              </a:rPr>
              <a:t>A </a:t>
            </a:r>
            <a:r>
              <a:rPr lang="en-US" sz="2000" b="1" dirty="0">
                <a:latin typeface="Tw Cen MT" panose="020B0602020104020603" pitchFamily="34" charset="0"/>
              </a:rPr>
              <a:t>promise </a:t>
            </a:r>
            <a:r>
              <a:rPr lang="en-US" sz="2000" dirty="0">
                <a:latin typeface="Tw Cen MT" panose="020B0602020104020603" pitchFamily="34" charset="0"/>
              </a:rPr>
              <a:t>is a standardized way of dealing with asynchronous function calls. In practice, it is simply a callback function with two parameters: one function to be called on success and a second to be called on a failure. A promise can be in one of three states:</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r>
              <a:rPr lang="en-US" sz="2000" b="1" dirty="0">
                <a:latin typeface="Tw Cen MT" panose="020B0602020104020603" pitchFamily="34" charset="0"/>
              </a:rPr>
              <a:t>Pending</a:t>
            </a:r>
            <a:r>
              <a:rPr lang="en-US" sz="2000" dirty="0">
                <a:latin typeface="Tw Cen MT" panose="020B0602020104020603" pitchFamily="34" charset="0"/>
              </a:rPr>
              <a:t> - the operation has not completed</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Fulfilled</a:t>
            </a:r>
            <a:r>
              <a:rPr lang="en-US" sz="2000" dirty="0">
                <a:latin typeface="Tw Cen MT" panose="020B0602020104020603" pitchFamily="34" charset="0"/>
              </a:rPr>
              <a:t> - the operation completed successfully</a:t>
            </a:r>
          </a:p>
          <a:p>
            <a:pPr marL="342900" indent="-342900">
              <a:spcAft>
                <a:spcPts val="600"/>
              </a:spcAft>
              <a:buFont typeface="Wingdings" panose="05000000000000000000" pitchFamily="2" charset="2"/>
              <a:buChar char="§"/>
            </a:pPr>
            <a:r>
              <a:rPr lang="en-US" sz="2000" b="1" dirty="0">
                <a:latin typeface="Tw Cen MT" panose="020B0602020104020603" pitchFamily="34" charset="0"/>
              </a:rPr>
              <a:t>Rejected</a:t>
            </a:r>
            <a:r>
              <a:rPr lang="en-US" sz="2000" dirty="0">
                <a:latin typeface="Tw Cen MT" panose="020B0602020104020603" pitchFamily="34" charset="0"/>
              </a:rPr>
              <a:t> - an error occurred during processing</a:t>
            </a:r>
          </a:p>
          <a:p>
            <a:pPr marL="342900" indent="-342900">
              <a:spcAft>
                <a:spcPts val="600"/>
              </a:spcAft>
              <a:buFont typeface="Wingdings" panose="05000000000000000000" pitchFamily="2" charset="2"/>
              <a:buChar char="§"/>
            </a:pPr>
            <a:endParaRPr lang="en-US" sz="2000" dirty="0">
              <a:latin typeface="Tw Cen MT" panose="020B0602020104020603" pitchFamily="34" charset="0"/>
            </a:endParaRPr>
          </a:p>
          <a:p>
            <a:pPr marL="342900" indent="-342900">
              <a:spcAft>
                <a:spcPts val="600"/>
              </a:spcAft>
              <a:buFont typeface="Wingdings" panose="05000000000000000000" pitchFamily="2" charset="2"/>
              <a:buChar char="§"/>
            </a:pPr>
            <a:r>
              <a:rPr lang="en-US" sz="2000" dirty="0">
                <a:latin typeface="Tw Cen MT" panose="020B0602020104020603" pitchFamily="34" charset="0"/>
              </a:rPr>
              <a:t>Sometimes fulfilled and rejected are collectively referred to as </a:t>
            </a:r>
            <a:r>
              <a:rPr lang="en-US" sz="2000" b="1" dirty="0">
                <a:latin typeface="Tw Cen MT" panose="020B0602020104020603" pitchFamily="34" charset="0"/>
              </a:rPr>
              <a:t>settled</a:t>
            </a:r>
            <a:r>
              <a:rPr lang="en-US" sz="2000" dirty="0">
                <a:latin typeface="Tw Cen MT" panose="020B0602020104020603" pitchFamily="34" charset="0"/>
              </a:rPr>
              <a:t>. Let’s look at a simple example that uses a promise. The </a:t>
            </a:r>
            <a:r>
              <a:rPr lang="en-US" sz="2000" dirty="0" err="1">
                <a:latin typeface="Tw Cen MT" panose="020B0602020104020603" pitchFamily="34" charset="0"/>
              </a:rPr>
              <a:t>getNumber</a:t>
            </a:r>
            <a:r>
              <a:rPr lang="en-US" sz="2000" dirty="0">
                <a:latin typeface="Tw Cen MT" panose="020B0602020104020603" pitchFamily="34" charset="0"/>
              </a:rPr>
              <a:t>() function waits 2 seconds and then generates a random number between 0 and 100. If you requested an even number and the random number is even, the function returns success.</a:t>
            </a:r>
          </a:p>
          <a:p>
            <a:pPr marL="342900" indent="-342900">
              <a:spcAft>
                <a:spcPts val="600"/>
              </a:spcAft>
              <a:buFont typeface="Wingdings" panose="05000000000000000000" pitchFamily="2" charset="2"/>
              <a:buChar char="§"/>
            </a:pPr>
            <a:r>
              <a:rPr lang="en-US" sz="2000" dirty="0">
                <a:latin typeface="Tw Cen MT" panose="020B0602020104020603" pitchFamily="34" charset="0"/>
              </a:rPr>
              <a:t>The </a:t>
            </a:r>
            <a:r>
              <a:rPr lang="en-US" sz="2000" dirty="0" err="1">
                <a:latin typeface="Tw Cen MT" panose="020B0602020104020603" pitchFamily="34" charset="0"/>
              </a:rPr>
              <a:t>getNumber</a:t>
            </a:r>
            <a:r>
              <a:rPr lang="en-US" sz="2000" dirty="0">
                <a:latin typeface="Tw Cen MT" panose="020B0602020104020603" pitchFamily="34" charset="0"/>
              </a:rPr>
              <a:t>() function returns a </a:t>
            </a:r>
            <a:r>
              <a:rPr lang="en-US" sz="2000" b="1" dirty="0">
                <a:latin typeface="Tw Cen MT" panose="020B0602020104020603" pitchFamily="34" charset="0"/>
              </a:rPr>
              <a:t>Promise object</a:t>
            </a:r>
            <a:r>
              <a:rPr lang="en-US" sz="2000" dirty="0">
                <a:latin typeface="Tw Cen MT" panose="020B0602020104020603" pitchFamily="34" charset="0"/>
              </a:rPr>
              <a:t>, which is a function with two parameters. The work is done inside this inner function. Because the code is inside the </a:t>
            </a:r>
            <a:r>
              <a:rPr lang="en-US" sz="2000" dirty="0" err="1">
                <a:latin typeface="Tw Cen MT" panose="020B0602020104020603" pitchFamily="34" charset="0"/>
              </a:rPr>
              <a:t>getNumber</a:t>
            </a:r>
            <a:r>
              <a:rPr lang="en-US" sz="2000" dirty="0">
                <a:latin typeface="Tw Cen MT" panose="020B0602020104020603" pitchFamily="34" charset="0"/>
              </a:rPr>
              <a:t>() function, it has access to its variables such as the </a:t>
            </a:r>
            <a:r>
              <a:rPr lang="en-US" sz="2000" dirty="0" err="1">
                <a:latin typeface="Tw Cen MT" panose="020B0602020104020603" pitchFamily="34" charset="0"/>
              </a:rPr>
              <a:t>bEven</a:t>
            </a:r>
            <a:r>
              <a:rPr lang="en-US" sz="2000" dirty="0">
                <a:latin typeface="Tw Cen MT" panose="020B0602020104020603" pitchFamily="34" charset="0"/>
              </a:rPr>
              <a:t> parameter. The fulfill() and reject() function references are passed into the inner function and one of the two is called when the inner function completes.</a:t>
            </a:r>
          </a:p>
        </p:txBody>
      </p:sp>
    </p:spTree>
    <p:extLst>
      <p:ext uri="{BB962C8B-B14F-4D97-AF65-F5344CB8AC3E}">
        <p14:creationId xmlns:p14="http://schemas.microsoft.com/office/powerpoint/2010/main" val="4145827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descr="Abstract Coding&#10;">
            <a:extLst>
              <a:ext uri="{FF2B5EF4-FFF2-40B4-BE49-F238E27FC236}">
                <a16:creationId xmlns:a16="http://schemas.microsoft.com/office/drawing/2014/main" id="{BBB8AB36-2475-47E6-9114-28AD569607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1"/>
            <a:ext cx="6096000" cy="638232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pic>
      <p:sp>
        <p:nvSpPr>
          <p:cNvPr id="7" name="Rectangle 13">
            <a:extLst>
              <a:ext uri="{FF2B5EF4-FFF2-40B4-BE49-F238E27FC236}">
                <a16:creationId xmlns:a16="http://schemas.microsoft.com/office/drawing/2014/main" id="{A77A52C4-17A3-42BF-8263-24CFCE946DD5}"/>
              </a:ext>
              <a:ext uri="{C183D7F6-B498-43B3-948B-1728B52AA6E4}">
                <adec:decorative xmlns:adec="http://schemas.microsoft.com/office/drawing/2017/decorative" val="1"/>
              </a:ext>
            </a:extLst>
          </p:cNvPr>
          <p:cNvSpPr/>
          <p:nvPr/>
        </p:nvSpPr>
        <p:spPr>
          <a:xfrm>
            <a:off x="0" y="0"/>
            <a:ext cx="6096000" cy="6382326"/>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958AC15-90D8-499D-B816-763FBF867D43}"/>
              </a:ext>
            </a:extLst>
          </p:cNvPr>
          <p:cNvSpPr txBox="1"/>
          <p:nvPr/>
        </p:nvSpPr>
        <p:spPr>
          <a:xfrm>
            <a:off x="411061" y="6501386"/>
            <a:ext cx="11375471" cy="276999"/>
          </a:xfrm>
          <a:prstGeom prst="rect">
            <a:avLst/>
          </a:prstGeom>
          <a:noFill/>
        </p:spPr>
        <p:txBody>
          <a:bodyPr wrap="square" rtlCol="0">
            <a:spAutoFit/>
          </a:bodyPr>
          <a:lstStyle/>
          <a:p>
            <a:pPr algn="r"/>
            <a:r>
              <a:rPr lang="en-ZA" sz="1200" spc="150" dirty="0">
                <a:solidFill>
                  <a:schemeClr val="bg1"/>
                </a:solidFill>
                <a:latin typeface="Segoe UI Light" panose="020B0502040204020203" pitchFamily="34" charset="0"/>
                <a:cs typeface="Segoe UI Light" panose="020B0502040204020203" pitchFamily="34" charset="0"/>
              </a:rPr>
              <a:t>2022 CTU Training Solutions  |  All Rights Reserved  |  ctutraining.ac.za</a:t>
            </a:r>
          </a:p>
        </p:txBody>
      </p:sp>
      <p:sp>
        <p:nvSpPr>
          <p:cNvPr id="8" name="Title 2">
            <a:extLst>
              <a:ext uri="{FF2B5EF4-FFF2-40B4-BE49-F238E27FC236}">
                <a16:creationId xmlns:a16="http://schemas.microsoft.com/office/drawing/2014/main" id="{16F400A6-3DD0-4FDF-994B-27BF878F0129}"/>
              </a:ext>
            </a:extLst>
          </p:cNvPr>
          <p:cNvSpPr txBox="1">
            <a:spLocks/>
          </p:cNvSpPr>
          <p:nvPr/>
        </p:nvSpPr>
        <p:spPr>
          <a:xfrm>
            <a:off x="6196909" y="0"/>
            <a:ext cx="5251450" cy="166129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dirty="0">
                <a:latin typeface="Tw Cen MT" panose="020B0602020104020603" pitchFamily="34" charset="0"/>
              </a:rPr>
              <a:t>PART IV: OBJECTIVES</a:t>
            </a:r>
          </a:p>
        </p:txBody>
      </p:sp>
      <p:sp>
        <p:nvSpPr>
          <p:cNvPr id="9" name="Text Placeholder 3">
            <a:extLst>
              <a:ext uri="{FF2B5EF4-FFF2-40B4-BE49-F238E27FC236}">
                <a16:creationId xmlns:a16="http://schemas.microsoft.com/office/drawing/2014/main" id="{77974748-D042-4B93-AC94-9F0991A41D96}"/>
              </a:ext>
            </a:extLst>
          </p:cNvPr>
          <p:cNvSpPr txBox="1">
            <a:spLocks/>
          </p:cNvSpPr>
          <p:nvPr/>
        </p:nvSpPr>
        <p:spPr>
          <a:xfrm>
            <a:off x="5394121" y="2046914"/>
            <a:ext cx="6599096" cy="4001548"/>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Wingdings" panose="05000000000000000000" pitchFamily="2" charset="2"/>
              <a:buChar char="§"/>
            </a:pPr>
            <a:r>
              <a:rPr lang="en-US" sz="3600" b="1" dirty="0">
                <a:solidFill>
                  <a:schemeClr val="tx1">
                    <a:lumMod val="85000"/>
                    <a:lumOff val="15000"/>
                  </a:schemeClr>
                </a:solidFill>
                <a:latin typeface="Tw Cen MT" panose="020B0602020104020603" pitchFamily="34" charset="0"/>
              </a:rPr>
              <a:t>Understanding HTML 5</a:t>
            </a:r>
          </a:p>
          <a:p>
            <a:pPr marL="342900" indent="-342900">
              <a:buFont typeface="Wingdings" panose="05000000000000000000" pitchFamily="2" charset="2"/>
              <a:buChar char="§"/>
            </a:pPr>
            <a:r>
              <a:rPr lang="en-US" sz="3600" b="1" dirty="0">
                <a:solidFill>
                  <a:schemeClr val="tx1">
                    <a:lumMod val="85000"/>
                    <a:lumOff val="15000"/>
                  </a:schemeClr>
                </a:solidFill>
                <a:latin typeface="Tw Cen MT" panose="020B0602020104020603" pitchFamily="34" charset="0"/>
              </a:rPr>
              <a:t>Understanding CSS</a:t>
            </a:r>
          </a:p>
          <a:p>
            <a:pPr marL="342900" indent="-342900">
              <a:buFont typeface="Wingdings" panose="05000000000000000000" pitchFamily="2" charset="2"/>
              <a:buChar char="§"/>
            </a:pPr>
            <a:r>
              <a:rPr lang="en-US" sz="3600" b="1" dirty="0">
                <a:solidFill>
                  <a:schemeClr val="tx1">
                    <a:lumMod val="85000"/>
                    <a:lumOff val="15000"/>
                  </a:schemeClr>
                </a:solidFill>
                <a:latin typeface="Tw Cen MT" panose="020B0602020104020603" pitchFamily="34" charset="0"/>
              </a:rPr>
              <a:t>Understanding JavaScript</a:t>
            </a:r>
          </a:p>
        </p:txBody>
      </p:sp>
    </p:spTree>
    <p:extLst>
      <p:ext uri="{BB962C8B-B14F-4D97-AF65-F5344CB8AC3E}">
        <p14:creationId xmlns:p14="http://schemas.microsoft.com/office/powerpoint/2010/main" val="3746937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JS Promises</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4" name="Picture 3">
            <a:extLst>
              <a:ext uri="{FF2B5EF4-FFF2-40B4-BE49-F238E27FC236}">
                <a16:creationId xmlns:a16="http://schemas.microsoft.com/office/drawing/2014/main" id="{4BF31CA0-C3E7-46BE-82AE-7E149ACC7F90}"/>
              </a:ext>
            </a:extLst>
          </p:cNvPr>
          <p:cNvPicPr>
            <a:picLocks noChangeAspect="1"/>
          </p:cNvPicPr>
          <p:nvPr/>
        </p:nvPicPr>
        <p:blipFill>
          <a:blip r:embed="rId2"/>
          <a:stretch>
            <a:fillRect/>
          </a:stretch>
        </p:blipFill>
        <p:spPr>
          <a:xfrm>
            <a:off x="0" y="796954"/>
            <a:ext cx="12192000" cy="6061046"/>
          </a:xfrm>
          <a:prstGeom prst="rect">
            <a:avLst/>
          </a:prstGeom>
        </p:spPr>
      </p:pic>
    </p:spTree>
    <p:extLst>
      <p:ext uri="{BB962C8B-B14F-4D97-AF65-F5344CB8AC3E}">
        <p14:creationId xmlns:p14="http://schemas.microsoft.com/office/powerpoint/2010/main" val="144051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Activity</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8" name="Picture 7">
            <a:extLst>
              <a:ext uri="{FF2B5EF4-FFF2-40B4-BE49-F238E27FC236}">
                <a16:creationId xmlns:a16="http://schemas.microsoft.com/office/drawing/2014/main" id="{0189E3DB-C84B-45E6-313E-62E548C8A6E8}"/>
              </a:ext>
            </a:extLst>
          </p:cNvPr>
          <p:cNvPicPr>
            <a:picLocks noChangeAspect="1"/>
          </p:cNvPicPr>
          <p:nvPr/>
        </p:nvPicPr>
        <p:blipFill>
          <a:blip r:embed="rId2"/>
          <a:stretch>
            <a:fillRect/>
          </a:stretch>
        </p:blipFill>
        <p:spPr>
          <a:xfrm>
            <a:off x="300037" y="809625"/>
            <a:ext cx="11591925" cy="5238750"/>
          </a:xfrm>
          <a:prstGeom prst="rect">
            <a:avLst/>
          </a:prstGeom>
        </p:spPr>
      </p:pic>
    </p:spTree>
    <p:extLst>
      <p:ext uri="{BB962C8B-B14F-4D97-AF65-F5344CB8AC3E}">
        <p14:creationId xmlns:p14="http://schemas.microsoft.com/office/powerpoint/2010/main" val="2933400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179915-FD99-47EF-A0D6-B32232FCFD9D}"/>
              </a:ext>
            </a:extLst>
          </p:cNvPr>
          <p:cNvSpPr/>
          <p:nvPr/>
        </p:nvSpPr>
        <p:spPr>
          <a:xfrm>
            <a:off x="3027384" y="0"/>
            <a:ext cx="5156034"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all" spc="0" normalizeH="0" baseline="0" noProof="0" dirty="0">
                <a:ln>
                  <a:noFill/>
                </a:ln>
                <a:solidFill>
                  <a:prstClr val="black"/>
                </a:solidFill>
                <a:effectLst/>
                <a:uLnTx/>
                <a:uFillTx/>
                <a:latin typeface="Tw Cen MT" panose="020B0602020104020603" pitchFamily="34" charset="0"/>
                <a:ea typeface="+mj-ea"/>
                <a:cs typeface="+mj-cs"/>
              </a:rPr>
              <a:t>COURSE OUTLINE</a:t>
            </a:r>
            <a:endParaRPr kumimoji="0" lang="en-ZA" sz="4800" b="0" i="0" u="none" strike="noStrike" kern="0" cap="none" spc="0" normalizeH="0" baseline="0" noProof="0" dirty="0">
              <a:ln>
                <a:noFill/>
              </a:ln>
              <a:solidFill>
                <a:sysClr val="windowText" lastClr="000000"/>
              </a:solidFill>
              <a:effectLst/>
              <a:uLnTx/>
              <a:uFillTx/>
            </a:endParaRPr>
          </a:p>
        </p:txBody>
      </p:sp>
      <p:graphicFrame>
        <p:nvGraphicFramePr>
          <p:cNvPr id="3" name="Table 2" descr="Table Goes Here">
            <a:extLst>
              <a:ext uri="{FF2B5EF4-FFF2-40B4-BE49-F238E27FC236}">
                <a16:creationId xmlns:a16="http://schemas.microsoft.com/office/drawing/2014/main" id="{4E06F90E-415A-49C7-A5DD-F3E0CE234978}"/>
              </a:ext>
            </a:extLst>
          </p:cNvPr>
          <p:cNvGraphicFramePr>
            <a:graphicFrameLocks/>
          </p:cNvGraphicFramePr>
          <p:nvPr>
            <p:extLst>
              <p:ext uri="{D42A27DB-BD31-4B8C-83A1-F6EECF244321}">
                <p14:modId xmlns:p14="http://schemas.microsoft.com/office/powerpoint/2010/main" val="975298880"/>
              </p:ext>
            </p:extLst>
          </p:nvPr>
        </p:nvGraphicFramePr>
        <p:xfrm>
          <a:off x="0" y="830998"/>
          <a:ext cx="12192001" cy="5606747"/>
        </p:xfrm>
        <a:graphic>
          <a:graphicData uri="http://schemas.openxmlformats.org/drawingml/2006/table">
            <a:tbl>
              <a:tblPr firstRow="1" bandRow="1"/>
              <a:tblGrid>
                <a:gridCol w="2446389">
                  <a:extLst>
                    <a:ext uri="{9D8B030D-6E8A-4147-A177-3AD203B41FA5}">
                      <a16:colId xmlns:a16="http://schemas.microsoft.com/office/drawing/2014/main" val="2481577866"/>
                    </a:ext>
                  </a:extLst>
                </a:gridCol>
                <a:gridCol w="2436403">
                  <a:extLst>
                    <a:ext uri="{9D8B030D-6E8A-4147-A177-3AD203B41FA5}">
                      <a16:colId xmlns:a16="http://schemas.microsoft.com/office/drawing/2014/main" val="2836427615"/>
                    </a:ext>
                  </a:extLst>
                </a:gridCol>
                <a:gridCol w="2436403">
                  <a:extLst>
                    <a:ext uri="{9D8B030D-6E8A-4147-A177-3AD203B41FA5}">
                      <a16:colId xmlns:a16="http://schemas.microsoft.com/office/drawing/2014/main" val="310093864"/>
                    </a:ext>
                  </a:extLst>
                </a:gridCol>
                <a:gridCol w="2436403">
                  <a:extLst>
                    <a:ext uri="{9D8B030D-6E8A-4147-A177-3AD203B41FA5}">
                      <a16:colId xmlns:a16="http://schemas.microsoft.com/office/drawing/2014/main" val="826088157"/>
                    </a:ext>
                  </a:extLst>
                </a:gridCol>
                <a:gridCol w="2436403">
                  <a:extLst>
                    <a:ext uri="{9D8B030D-6E8A-4147-A177-3AD203B41FA5}">
                      <a16:colId xmlns:a16="http://schemas.microsoft.com/office/drawing/2014/main" val="2023951014"/>
                    </a:ext>
                  </a:extLst>
                </a:gridCol>
              </a:tblGrid>
              <a:tr h="697227">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a:t>
                      </a:r>
                    </a:p>
                    <a:p>
                      <a:pPr algn="ctr"/>
                      <a:r>
                        <a:rPr lang="en-ZA" sz="1400" b="0" i="0" dirty="0">
                          <a:solidFill>
                            <a:schemeClr val="bg2"/>
                          </a:solidFill>
                          <a:latin typeface="Tw Cen MT" panose="020B0602020104020603" pitchFamily="34" charset="0"/>
                          <a:ea typeface="Roboto Black" panose="02000000000000000000" pitchFamily="2" charset="0"/>
                          <a:cs typeface="Gill Sans" panose="020B0502020104020203" pitchFamily="34" charset="-79"/>
                        </a:rPr>
                        <a:t>HTML5 Technologies</a:t>
                      </a:r>
                      <a:endParaRPr lang="ru-RU" sz="1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6350" cap="flat" cmpd="sng" algn="ctr">
                      <a:solidFill>
                        <a:srgbClr val="2F3342"/>
                      </a:solidFill>
                      <a:prstDash val="solid"/>
                      <a:miter lim="800000"/>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HTML</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CSS</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IV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JAVASCRIPT</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tc>
                  <a:txBody>
                    <a:bodyPr/>
                    <a:lstStyle>
                      <a:lvl1pPr marL="0" algn="l" defTabSz="914400" rtl="0" eaLnBrk="1" latinLnBrk="0" hangingPunct="1">
                        <a:defRPr sz="1800" b="1" kern="1200">
                          <a:solidFill>
                            <a:schemeClr val="bg1"/>
                          </a:solidFill>
                          <a:latin typeface="Calibri" panose="020F0502020204030204"/>
                        </a:defRPr>
                      </a:lvl1pPr>
                      <a:lvl2pPr marL="457200" algn="l" defTabSz="914400" rtl="0" eaLnBrk="1" latinLnBrk="0" hangingPunct="1">
                        <a:defRPr sz="1800" b="1" kern="1200">
                          <a:solidFill>
                            <a:schemeClr val="bg1"/>
                          </a:solidFill>
                          <a:latin typeface="Calibri" panose="020F0502020204030204"/>
                        </a:defRPr>
                      </a:lvl2pPr>
                      <a:lvl3pPr marL="914400" algn="l" defTabSz="914400" rtl="0" eaLnBrk="1" latinLnBrk="0" hangingPunct="1">
                        <a:defRPr sz="1800" b="1" kern="1200">
                          <a:solidFill>
                            <a:schemeClr val="bg1"/>
                          </a:solidFill>
                          <a:latin typeface="Calibri" panose="020F0502020204030204"/>
                        </a:defRPr>
                      </a:lvl3pPr>
                      <a:lvl4pPr marL="1371600" algn="l" defTabSz="914400" rtl="0" eaLnBrk="1" latinLnBrk="0" hangingPunct="1">
                        <a:defRPr sz="1800" b="1" kern="1200">
                          <a:solidFill>
                            <a:schemeClr val="bg1"/>
                          </a:solidFill>
                          <a:latin typeface="Calibri" panose="020F0502020204030204"/>
                        </a:defRPr>
                      </a:lvl4pPr>
                      <a:lvl5pPr marL="1828800" algn="l" defTabSz="914400" rtl="0" eaLnBrk="1" latinLnBrk="0" hangingPunct="1">
                        <a:defRPr sz="1800" b="1" kern="1200">
                          <a:solidFill>
                            <a:schemeClr val="bg1"/>
                          </a:solidFill>
                          <a:latin typeface="Calibri" panose="020F0502020204030204"/>
                        </a:defRPr>
                      </a:lvl5pPr>
                      <a:lvl6pPr marL="2286000" algn="l" defTabSz="914400" rtl="0" eaLnBrk="1" latinLnBrk="0" hangingPunct="1">
                        <a:defRPr sz="1800" b="1" kern="1200">
                          <a:solidFill>
                            <a:schemeClr val="bg1"/>
                          </a:solidFill>
                          <a:latin typeface="Calibri" panose="020F0502020204030204"/>
                        </a:defRPr>
                      </a:lvl6pPr>
                      <a:lvl7pPr marL="2743200" algn="l" defTabSz="914400" rtl="0" eaLnBrk="1" latinLnBrk="0" hangingPunct="1">
                        <a:defRPr sz="1800" b="1" kern="1200">
                          <a:solidFill>
                            <a:schemeClr val="bg1"/>
                          </a:solidFill>
                          <a:latin typeface="Calibri" panose="020F0502020204030204"/>
                        </a:defRPr>
                      </a:lvl7pPr>
                      <a:lvl8pPr marL="3200400" algn="l" defTabSz="914400" rtl="0" eaLnBrk="1" latinLnBrk="0" hangingPunct="1">
                        <a:defRPr sz="1800" b="1" kern="1200">
                          <a:solidFill>
                            <a:schemeClr val="bg1"/>
                          </a:solidFill>
                          <a:latin typeface="Calibri" panose="020F0502020204030204"/>
                        </a:defRPr>
                      </a:lvl8pPr>
                      <a:lvl9pPr marL="3657600" algn="l" defTabSz="914400" rtl="0" eaLnBrk="1" latinLnBrk="0" hangingPunct="1">
                        <a:defRPr sz="1800" b="1" kern="1200">
                          <a:solidFill>
                            <a:schemeClr val="bg1"/>
                          </a:solidFill>
                          <a:latin typeface="Calibri" panose="020F0502020204030204"/>
                        </a:defRPr>
                      </a:lvl9pPr>
                    </a:lstStyle>
                    <a:p>
                      <a:pPr algn="ctr"/>
                      <a:r>
                        <a:rPr lang="en-US" sz="2400" b="0" dirty="0">
                          <a:latin typeface="Tw Cen MT" panose="020B0602020104020603" pitchFamily="34" charset="0"/>
                        </a:rPr>
                        <a:t>PART 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srgbClr val="E7E6E6"/>
                          </a:solidFill>
                          <a:effectLst/>
                          <a:uLnTx/>
                          <a:uFillTx/>
                          <a:latin typeface="Tw Cen MT" panose="020B0602020104020603" pitchFamily="34" charset="0"/>
                          <a:ea typeface="Roboto Black" panose="02000000000000000000" pitchFamily="2" charset="0"/>
                          <a:cs typeface="Gill Sans" panose="020B0502020104020203" pitchFamily="34" charset="-79"/>
                        </a:rPr>
                        <a:t>Advanced Applications</a:t>
                      </a:r>
                      <a:endParaRPr kumimoji="0" lang="ru-RU" sz="1400" b="0" i="0" u="none" strike="noStrike" kern="1200" cap="none" spc="0" normalizeH="0" baseline="0" noProof="0" dirty="0">
                        <a:ln>
                          <a:noFill/>
                        </a:ln>
                        <a:solidFill>
                          <a:srgbClr val="E7E6E6"/>
                        </a:solidFill>
                        <a:effectLst/>
                        <a:uLnTx/>
                        <a:uFillTx/>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ysClr val="window" lastClr="FFFFFF"/>
                      </a:solidFill>
                      <a:prstDash val="solid"/>
                      <a:round/>
                      <a:headEnd type="none" w="med" len="med"/>
                      <a:tailEnd type="none" w="med" len="med"/>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2F3342"/>
                    </a:solidFill>
                  </a:tcPr>
                </a:tc>
                <a:extLst>
                  <a:ext uri="{0D108BD9-81ED-4DB2-BD59-A6C34878D82A}">
                    <a16:rowId xmlns:a16="http://schemas.microsoft.com/office/drawing/2014/main" val="983420419"/>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trike="sngStrike" baseline="0" dirty="0">
                          <a:latin typeface="Tw Cen MT" panose="020B0602020104020603" pitchFamily="34" charset="0"/>
                        </a:rPr>
                        <a:t>Chapter 1:​ Hypertext Markup Language</a:t>
                      </a:r>
                      <a:endParaRPr lang="ru-RU" sz="1400" b="0" i="0" strike="sng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4:​ Structural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9:​ CSS Selectors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ZA" sz="1400" b="0" i="0" strike="noStrike" baseline="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16:​ Browser Environment</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21:​ Audio and Video</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883246291"/>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trike="sngStrike" baseline="0" dirty="0">
                          <a:latin typeface="Tw Cen MT" panose="020B0602020104020603" pitchFamily="34" charset="0"/>
                        </a:rPr>
                        <a:t>Chapter 2:​ Cascading Style Sheets</a:t>
                      </a:r>
                      <a:endParaRPr lang="ru-RU" sz="1400" b="0" i="0" strike="sng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5:​ Phrasing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10:​ Positioning</a:t>
                      </a:r>
                      <a:endParaRPr lang="ru-RU" sz="1400" b="0" i="0" strike="no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ZA" sz="1400" b="0" i="0" strike="noStrike" baseline="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17:​ Window Object</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22:​ Scalable Vector Graphics</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502607855"/>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strike="sngStrike" baseline="0" dirty="0">
                          <a:latin typeface="Tw Cen MT" panose="020B0602020104020603" pitchFamily="34" charset="0"/>
                        </a:rPr>
                        <a:t>Chapter 3:​ JavaScript Essentials</a:t>
                      </a:r>
                      <a:endParaRPr lang="ru-RU" sz="1400" b="0" i="0" strike="sng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6:​ Table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11:​ Text Styles</a:t>
                      </a:r>
                      <a:endParaRPr lang="ru-RU" sz="1400" b="0" i="0" strike="no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ZA" sz="1400" b="0" i="0" strike="noStrike" baseline="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18:​ DOM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23:​ Canvas</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3557125802"/>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7:​ Embedded HTML Elements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12:​ Borders and Backgrounds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ZA" sz="1400" b="0" i="0" strike="noStrike" baseline="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19:​ Dynamic Styling</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24:​ Drag and Drop</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055255528"/>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8:​ HTML Form Elements</a:t>
                      </a:r>
                      <a:endParaRPr lang="ru-RU" sz="1400" b="0" i="0" strike="no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13:​ Styling Tables</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ZA" sz="1400" b="0" i="0" strike="noStrike" baseline="0" dirty="0">
                          <a:solidFill>
                            <a:schemeClr val="tx1"/>
                          </a:solidFill>
                          <a:latin typeface="Tw Cen MT" panose="020B0602020104020603" pitchFamily="34" charset="0"/>
                          <a:ea typeface="Roboto Light" panose="02000000000000000000" pitchFamily="2" charset="0"/>
                          <a:cs typeface="Gill Sans Light" panose="020B0302020104020203" pitchFamily="34" charset="-79"/>
                        </a:rPr>
                        <a:t>Chapter 20:​ Events</a:t>
                      </a:r>
                      <a:endParaRPr lang="ru-RU" sz="1400" b="0" i="0" strike="noStrike" baseline="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25:​ Indexed DB</a:t>
                      </a: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449646690"/>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14:​ Flexbox</a:t>
                      </a: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ru-RU" sz="1400" b="0" i="0" strike="no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r>
                        <a:rPr lang="en-US" sz="1400" dirty="0">
                          <a:latin typeface="Tw Cen MT" panose="020B0602020104020603" pitchFamily="34" charset="0"/>
                        </a:rPr>
                        <a:t>Chapter 26:​ Geolocation and Mapping</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173117077"/>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strike="noStrike" baseline="0" dirty="0">
                          <a:latin typeface="Tw Cen MT" panose="020B0602020104020603" pitchFamily="34" charset="0"/>
                        </a:rPr>
                        <a:t>Chapter 15:​ Animation and Transforms</a:t>
                      </a:r>
                      <a:endParaRPr lang="ru-RU" sz="1400" b="0" i="0" strike="no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285750" marR="0" indent="-285750" algn="l" defTabSz="13716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ru-RU" sz="1400" b="0" i="0" strike="noStrike" baseline="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43970745"/>
                  </a:ext>
                </a:extLst>
              </a:tr>
              <a:tr h="6136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w="6350" cap="flat" cmpd="sng" algn="ctr">
                      <a:solidFill>
                        <a:srgbClr val="2F3342"/>
                      </a:solidFill>
                      <a:prstDash val="solid"/>
                      <a:miter lim="800000"/>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tx2">
                        <a:lumMod val="40000"/>
                        <a:lumOff val="6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a:noFill/>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chemeClr val="accent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l"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lnL>
                      <a:noFill/>
                    </a:lnL>
                    <a:lnR w="6350" cap="flat" cmpd="sng" algn="ctr">
                      <a:solidFill>
                        <a:srgbClr val="2F3342"/>
                      </a:solidFill>
                      <a:prstDash val="solid"/>
                      <a:miter lim="800000"/>
                    </a:lnR>
                    <a:lnT w="6350" cap="flat" cmpd="sng" algn="ctr">
                      <a:solidFill>
                        <a:srgbClr val="2F3342"/>
                      </a:solidFill>
                      <a:prstDash val="solid"/>
                      <a:miter lim="800000"/>
                    </a:lnT>
                    <a:lnB w="6350" cap="flat" cmpd="sng" algn="ctr">
                      <a:solidFill>
                        <a:srgbClr val="2F3342"/>
                      </a:solidFill>
                      <a:prstDash val="solid"/>
                      <a:miter lim="800000"/>
                    </a:lnB>
                    <a:lnTlToBr w="12700" cmpd="sng">
                      <a:noFill/>
                      <a:prstDash val="solid"/>
                    </a:lnTlToBr>
                    <a:lnBlToTr w="12700" cmpd="sng">
                      <a:noFill/>
                      <a:prstDash val="solid"/>
                    </a:lnBlToTr>
                    <a:solidFill>
                      <a:srgbClr val="FF0000">
                        <a:alpha val="10000"/>
                      </a:srgbClr>
                    </a:solidFill>
                  </a:tcPr>
                </a:tc>
                <a:extLst>
                  <a:ext uri="{0D108BD9-81ED-4DB2-BD59-A6C34878D82A}">
                    <a16:rowId xmlns:a16="http://schemas.microsoft.com/office/drawing/2014/main" val="1663314759"/>
                  </a:ext>
                </a:extLst>
              </a:tr>
            </a:tbl>
          </a:graphicData>
        </a:graphic>
      </p:graphicFrame>
      <p:sp>
        <p:nvSpPr>
          <p:cNvPr id="4" name="TextBox 3">
            <a:extLst>
              <a:ext uri="{FF2B5EF4-FFF2-40B4-BE49-F238E27FC236}">
                <a16:creationId xmlns:a16="http://schemas.microsoft.com/office/drawing/2014/main" id="{A958AC15-90D8-499D-B816-763FBF867D43}"/>
              </a:ext>
            </a:extLst>
          </p:cNvPr>
          <p:cNvSpPr txBox="1"/>
          <p:nvPr/>
        </p:nvSpPr>
        <p:spPr>
          <a:xfrm>
            <a:off x="411061" y="6501386"/>
            <a:ext cx="11375471" cy="276999"/>
          </a:xfrm>
          <a:prstGeom prst="rect">
            <a:avLst/>
          </a:prstGeom>
          <a:noFill/>
        </p:spPr>
        <p:txBody>
          <a:bodyPr wrap="square" rtlCol="0">
            <a:spAutoFit/>
          </a:bodyPr>
          <a:lstStyle/>
          <a:p>
            <a:pPr algn="r"/>
            <a:r>
              <a:rPr lang="en-ZA" sz="1200" spc="150" dirty="0">
                <a:solidFill>
                  <a:schemeClr val="bg1"/>
                </a:solidFill>
                <a:latin typeface="Segoe UI Light" panose="020B0502040204020203" pitchFamily="34" charset="0"/>
                <a:cs typeface="Segoe UI Light" panose="020B0502040204020203" pitchFamily="34" charset="0"/>
              </a:rPr>
              <a:t>2022 CTU Training Solutions  |  All Rights Reserved  |  ctutraining.ac.za</a:t>
            </a:r>
          </a:p>
        </p:txBody>
      </p:sp>
    </p:spTree>
    <p:extLst>
      <p:ext uri="{BB962C8B-B14F-4D97-AF65-F5344CB8AC3E}">
        <p14:creationId xmlns:p14="http://schemas.microsoft.com/office/powerpoint/2010/main" val="227253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1AE9E4-2AC4-492B-ABCD-D0F36B51CAA8}"/>
              </a:ext>
            </a:extLst>
          </p:cNvPr>
          <p:cNvSpPr txBox="1"/>
          <p:nvPr/>
        </p:nvSpPr>
        <p:spPr>
          <a:xfrm>
            <a:off x="304946" y="196490"/>
            <a:ext cx="8021972" cy="646331"/>
          </a:xfrm>
          <a:prstGeom prst="rect">
            <a:avLst/>
          </a:prstGeom>
          <a:noFill/>
        </p:spPr>
        <p:txBody>
          <a:bodyPr wrap="square" rtlCol="0">
            <a:spAutoFit/>
          </a:bodyPr>
          <a:lstStyle/>
          <a:p>
            <a:r>
              <a:rPr lang="en-ZA" sz="3600" b="1" dirty="0">
                <a:solidFill>
                  <a:schemeClr val="bg1"/>
                </a:solidFill>
                <a:latin typeface="Tw Cen MT" panose="020B0602020104020603" pitchFamily="34" charset="0"/>
                <a:cs typeface="Segoe UI" panose="020B0502040204020203" pitchFamily="34" charset="0"/>
              </a:rPr>
              <a:t>CW412  |  THE END |  </a:t>
            </a:r>
            <a:r>
              <a:rPr lang="en-ZA" sz="3600" b="1" dirty="0">
                <a:solidFill>
                  <a:schemeClr val="bg1"/>
                </a:solidFill>
                <a:latin typeface="Tw Cen MT" panose="020B0602020104020603" pitchFamily="34" charset="0"/>
                <a:cs typeface="Segoe UI Light" panose="020B0502040204020203" pitchFamily="34" charset="0"/>
              </a:rPr>
              <a:t>PART I</a:t>
            </a:r>
          </a:p>
        </p:txBody>
      </p:sp>
      <p:sp>
        <p:nvSpPr>
          <p:cNvPr id="3" name="Rectangle 2">
            <a:extLst>
              <a:ext uri="{FF2B5EF4-FFF2-40B4-BE49-F238E27FC236}">
                <a16:creationId xmlns:a16="http://schemas.microsoft.com/office/drawing/2014/main" id="{E8FF6313-60F0-42D0-9C33-CCF6876D879A}"/>
              </a:ext>
            </a:extLst>
          </p:cNvPr>
          <p:cNvSpPr/>
          <p:nvPr/>
        </p:nvSpPr>
        <p:spPr>
          <a:xfrm>
            <a:off x="973123" y="1712296"/>
            <a:ext cx="10771464" cy="3046988"/>
          </a:xfrm>
          <a:prstGeom prst="rect">
            <a:avLst/>
          </a:prstGeom>
        </p:spPr>
        <p:txBody>
          <a:bodyPr wrap="square">
            <a:spAutoFit/>
          </a:bodyPr>
          <a:lstStyle/>
          <a:p>
            <a:r>
              <a:rPr lang="en-US" sz="4800" b="1" dirty="0">
                <a:solidFill>
                  <a:schemeClr val="bg1"/>
                </a:solidFill>
                <a:latin typeface="Tw Cen MT" panose="020B0602020104020603" pitchFamily="34" charset="0"/>
              </a:rPr>
              <a:t>If someone had protected the HTML language for making Web pages, then we wouldn't have the World Wide Web.</a:t>
            </a:r>
          </a:p>
          <a:p>
            <a:pPr algn="ctr"/>
            <a:r>
              <a:rPr lang="en-ZA" sz="4800" b="1" dirty="0">
                <a:solidFill>
                  <a:schemeClr val="bg1"/>
                </a:solidFill>
                <a:latin typeface="Tw Cen MT" panose="020B0602020104020603" pitchFamily="34" charset="0"/>
                <a:sym typeface="Wingdings" panose="05000000000000000000" pitchFamily="2" charset="2"/>
              </a:rPr>
              <a:t></a:t>
            </a:r>
            <a:r>
              <a:rPr lang="en-ZA" sz="4800" b="1" dirty="0">
                <a:solidFill>
                  <a:schemeClr val="bg1"/>
                </a:solidFill>
                <a:latin typeface="Tw Cen MT" panose="020B0602020104020603" pitchFamily="34" charset="0"/>
              </a:rPr>
              <a:t> </a:t>
            </a:r>
            <a:r>
              <a:rPr lang="en-ZA" sz="4800" b="1" dirty="0">
                <a:solidFill>
                  <a:prstClr val="white"/>
                </a:solidFill>
                <a:latin typeface="Tw Cen MT" panose="020B0602020104020603" pitchFamily="34" charset="0"/>
                <a:sym typeface="Wingdings" panose="05000000000000000000" pitchFamily="2" charset="2"/>
              </a:rPr>
              <a:t> </a:t>
            </a:r>
            <a:endParaRPr lang="en-ZA" sz="4800"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205754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stretch>
            <a:fillRect/>
          </a:stretch>
        </p:blipFill>
        <p:spPr>
          <a:xfrm>
            <a:off x="0" y="0"/>
            <a:ext cx="12192000" cy="6858000"/>
          </a:xfrm>
        </p:spPr>
      </p:pic>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819811" y="873048"/>
            <a:ext cx="10787270" cy="830649"/>
          </a:xfrm>
        </p:spPr>
        <p:txBody>
          <a:bodyPr>
            <a:normAutofit fontScale="90000"/>
          </a:bodyPr>
          <a:lstStyle/>
          <a:p>
            <a:r>
              <a:rPr lang="en-US" b="1" dirty="0">
                <a:latin typeface="Tw Cen MT" panose="020B0602020104020603" pitchFamily="34" charset="0"/>
              </a:rPr>
              <a:t>UNDERSTANDING HTML</a:t>
            </a:r>
            <a:r>
              <a:rPr lang="en-US" dirty="0">
                <a:solidFill>
                  <a:schemeClr val="bg1"/>
                </a:solidFill>
              </a:rPr>
              <a:t>.</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03163" y="5283196"/>
            <a:ext cx="5251450" cy="365125"/>
          </a:xfrm>
        </p:spPr>
        <p:txBody>
          <a:bodyPr>
            <a:normAutofit fontScale="85000" lnSpcReduction="20000"/>
          </a:bodyPr>
          <a:lstStyle/>
          <a:p>
            <a:r>
              <a:rPr lang="en-US" b="1" dirty="0">
                <a:solidFill>
                  <a:schemeClr val="bg1">
                    <a:lumMod val="95000"/>
                  </a:schemeClr>
                </a:solidFill>
                <a:latin typeface="Tw Cen MT" panose="020B0602020104020603" pitchFamily="34" charset="0"/>
              </a:rPr>
              <a:t>OBJECTIVE 1</a:t>
            </a:r>
          </a:p>
        </p:txBody>
      </p:sp>
    </p:spTree>
    <p:extLst>
      <p:ext uri="{BB962C8B-B14F-4D97-AF65-F5344CB8AC3E}">
        <p14:creationId xmlns:p14="http://schemas.microsoft.com/office/powerpoint/2010/main" val="110204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What is HTML ?</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5324535"/>
          </a:xfrm>
          <a:prstGeom prst="rect">
            <a:avLst/>
          </a:prstGeom>
        </p:spPr>
        <p:txBody>
          <a:bodyPr wrap="square">
            <a:spAutoFit/>
          </a:bodyPr>
          <a:lstStyle/>
          <a:p>
            <a:pPr>
              <a:spcAft>
                <a:spcPts val="600"/>
              </a:spcAft>
            </a:pPr>
            <a:r>
              <a:rPr lang="en-US" sz="2400" dirty="0">
                <a:latin typeface="Tw Cen MT" panose="020B0602020104020603" pitchFamily="34" charset="0"/>
              </a:rPr>
              <a:t>HTML is the standard markup language for creating Web pages.</a:t>
            </a:r>
          </a:p>
          <a:p>
            <a:pPr marL="742950" lvl="1" indent="-285750">
              <a:spcAft>
                <a:spcPts val="600"/>
              </a:spcAft>
              <a:buFont typeface="Wingdings" panose="05000000000000000000" pitchFamily="2" charset="2"/>
              <a:buChar char="§"/>
            </a:pPr>
            <a:r>
              <a:rPr lang="en-US" sz="1900" dirty="0">
                <a:latin typeface="Tw Cen MT" panose="020B0602020104020603" pitchFamily="34" charset="0"/>
              </a:rPr>
              <a:t>HTML stands for Hyper Text Markup Language</a:t>
            </a:r>
          </a:p>
          <a:p>
            <a:pPr marL="742950" lvl="1" indent="-285750">
              <a:spcAft>
                <a:spcPts val="600"/>
              </a:spcAft>
              <a:buFont typeface="Wingdings" panose="05000000000000000000" pitchFamily="2" charset="2"/>
              <a:buChar char="§"/>
            </a:pPr>
            <a:r>
              <a:rPr lang="en-US" sz="1900" dirty="0">
                <a:latin typeface="Tw Cen MT" panose="020B0602020104020603" pitchFamily="34" charset="0"/>
              </a:rPr>
              <a:t>A </a:t>
            </a:r>
            <a:r>
              <a:rPr lang="en-US" sz="1900" b="1" dirty="0">
                <a:latin typeface="Tw Cen MT" panose="020B0602020104020603" pitchFamily="34" charset="0"/>
              </a:rPr>
              <a:t>hyper</a:t>
            </a:r>
            <a:r>
              <a:rPr lang="en-US" sz="1900" dirty="0">
                <a:latin typeface="Tw Cen MT" panose="020B0602020104020603" pitchFamily="34" charset="0"/>
              </a:rPr>
              <a:t> document is one that contains links to other “things” or places either within or outside the document.</a:t>
            </a:r>
          </a:p>
          <a:p>
            <a:pPr marL="742950" lvl="1" indent="-285750">
              <a:spcAft>
                <a:spcPts val="600"/>
              </a:spcAft>
              <a:buFont typeface="Wingdings" panose="05000000000000000000" pitchFamily="2" charset="2"/>
              <a:buChar char="§"/>
            </a:pPr>
            <a:r>
              <a:rPr lang="en-US" sz="1900" dirty="0">
                <a:latin typeface="Tw Cen MT" panose="020B0602020104020603" pitchFamily="34" charset="0"/>
              </a:rPr>
              <a:t>Html is a type of </a:t>
            </a:r>
            <a:r>
              <a:rPr lang="en-US" sz="1900" b="1" dirty="0">
                <a:latin typeface="Tw Cen MT" panose="020B0602020104020603" pitchFamily="34" charset="0"/>
              </a:rPr>
              <a:t>Standard Generalized Markup Language(SGML). </a:t>
            </a:r>
            <a:r>
              <a:rPr lang="en-US" sz="1900" dirty="0">
                <a:latin typeface="Tw Cen MT" panose="020B0602020104020603" pitchFamily="34" charset="0"/>
              </a:rPr>
              <a:t>It is portable, meaning it allows all sort of computers, all across the world to view documents created in any SGML.</a:t>
            </a:r>
          </a:p>
          <a:p>
            <a:pPr marL="742950" lvl="1" indent="-285750">
              <a:spcAft>
                <a:spcPts val="600"/>
              </a:spcAft>
              <a:buFont typeface="Wingdings" panose="05000000000000000000" pitchFamily="2" charset="2"/>
              <a:buChar char="§"/>
            </a:pPr>
            <a:r>
              <a:rPr lang="en-US" sz="1900" dirty="0">
                <a:latin typeface="Tw Cen MT" panose="020B0602020104020603" pitchFamily="34" charset="0"/>
              </a:rPr>
              <a:t>A </a:t>
            </a:r>
            <a:r>
              <a:rPr lang="en-US" sz="1900" b="1" dirty="0">
                <a:latin typeface="Tw Cen MT" panose="020B0602020104020603" pitchFamily="34" charset="0"/>
              </a:rPr>
              <a:t>markup language </a:t>
            </a:r>
            <a:r>
              <a:rPr lang="en-US" sz="1900" dirty="0">
                <a:latin typeface="Tw Cen MT" panose="020B0602020104020603" pitchFamily="34" charset="0"/>
              </a:rPr>
              <a:t>is a computer language that uses tags to define elements within a document. It is human-readable, meaning markup files contain standard words, rather than typical programming syntax.</a:t>
            </a:r>
          </a:p>
          <a:p>
            <a:pPr marL="742950" lvl="1" indent="-285750">
              <a:spcAft>
                <a:spcPts val="600"/>
              </a:spcAft>
              <a:buFont typeface="Wingdings" panose="05000000000000000000" pitchFamily="2" charset="2"/>
              <a:buChar char="§"/>
            </a:pPr>
            <a:r>
              <a:rPr lang="en-US" sz="1900" dirty="0">
                <a:latin typeface="Tw Cen MT" panose="020B0602020104020603" pitchFamily="34" charset="0"/>
              </a:rPr>
              <a:t>HTML describes the </a:t>
            </a:r>
            <a:r>
              <a:rPr lang="en-US" sz="1900" b="1" dirty="0">
                <a:latin typeface="Tw Cen MT" panose="020B0602020104020603" pitchFamily="34" charset="0"/>
              </a:rPr>
              <a:t>structure</a:t>
            </a:r>
            <a:r>
              <a:rPr lang="en-US" sz="1900" dirty="0">
                <a:latin typeface="Tw Cen MT" panose="020B0602020104020603" pitchFamily="34" charset="0"/>
              </a:rPr>
              <a:t> of Web pages using markup</a:t>
            </a:r>
          </a:p>
          <a:p>
            <a:pPr marL="742950" lvl="1" indent="-285750">
              <a:spcAft>
                <a:spcPts val="600"/>
              </a:spcAft>
              <a:buFont typeface="Wingdings" panose="05000000000000000000" pitchFamily="2" charset="2"/>
              <a:buChar char="§"/>
            </a:pPr>
            <a:r>
              <a:rPr lang="en-US" sz="1900" dirty="0">
                <a:latin typeface="Tw Cen MT" panose="020B0602020104020603" pitchFamily="34" charset="0"/>
              </a:rPr>
              <a:t>HTML elements are the </a:t>
            </a:r>
            <a:r>
              <a:rPr lang="en-US" sz="1900" b="1" dirty="0">
                <a:latin typeface="Tw Cen MT" panose="020B0602020104020603" pitchFamily="34" charset="0"/>
              </a:rPr>
              <a:t>building blocks </a:t>
            </a:r>
            <a:r>
              <a:rPr lang="en-US" sz="1900" dirty="0">
                <a:latin typeface="Tw Cen MT" panose="020B0602020104020603" pitchFamily="34" charset="0"/>
              </a:rPr>
              <a:t>of HTML pages</a:t>
            </a:r>
          </a:p>
          <a:p>
            <a:pPr marL="742950" lvl="1" indent="-285750">
              <a:spcAft>
                <a:spcPts val="600"/>
              </a:spcAft>
              <a:buFont typeface="Wingdings" panose="05000000000000000000" pitchFamily="2" charset="2"/>
              <a:buChar char="§"/>
            </a:pPr>
            <a:r>
              <a:rPr lang="en-US" sz="1900" dirty="0">
                <a:latin typeface="Tw Cen MT" panose="020B0602020104020603" pitchFamily="34" charset="0"/>
              </a:rPr>
              <a:t>HTML </a:t>
            </a:r>
            <a:r>
              <a:rPr lang="en-US" sz="1900" b="1" dirty="0">
                <a:latin typeface="Tw Cen MT" panose="020B0602020104020603" pitchFamily="34" charset="0"/>
              </a:rPr>
              <a:t>elements</a:t>
            </a:r>
            <a:r>
              <a:rPr lang="en-US" sz="1900" dirty="0">
                <a:latin typeface="Tw Cen MT" panose="020B0602020104020603" pitchFamily="34" charset="0"/>
              </a:rPr>
              <a:t> are represented by tags</a:t>
            </a:r>
          </a:p>
          <a:p>
            <a:pPr marL="742950" lvl="1" indent="-285750">
              <a:spcAft>
                <a:spcPts val="600"/>
              </a:spcAft>
              <a:buFont typeface="Wingdings" panose="05000000000000000000" pitchFamily="2" charset="2"/>
              <a:buChar char="§"/>
            </a:pPr>
            <a:r>
              <a:rPr lang="en-US" sz="1900" dirty="0">
                <a:latin typeface="Tw Cen MT" panose="020B0602020104020603" pitchFamily="34" charset="0"/>
              </a:rPr>
              <a:t>HTML </a:t>
            </a:r>
            <a:r>
              <a:rPr lang="en-US" sz="1900" b="1" dirty="0">
                <a:latin typeface="Tw Cen MT" panose="020B0602020104020603" pitchFamily="34" charset="0"/>
              </a:rPr>
              <a:t>tags</a:t>
            </a:r>
            <a:r>
              <a:rPr lang="en-US" sz="1900" dirty="0">
                <a:latin typeface="Tw Cen MT" panose="020B0602020104020603" pitchFamily="34" charset="0"/>
              </a:rPr>
              <a:t> label pieces of content such as "heading", "paragraph", "table", and so on</a:t>
            </a:r>
          </a:p>
          <a:p>
            <a:pPr marL="742950" lvl="1" indent="-285750">
              <a:spcAft>
                <a:spcPts val="600"/>
              </a:spcAft>
              <a:buFont typeface="Wingdings" panose="05000000000000000000" pitchFamily="2" charset="2"/>
              <a:buChar char="§"/>
            </a:pPr>
            <a:r>
              <a:rPr lang="en-US" sz="1900" dirty="0">
                <a:latin typeface="Tw Cen MT" panose="020B0602020104020603" pitchFamily="34" charset="0"/>
              </a:rPr>
              <a:t>Browsers do not display the HTML tags, but use them to </a:t>
            </a:r>
            <a:r>
              <a:rPr lang="en-US" sz="1900" b="1" dirty="0">
                <a:latin typeface="Tw Cen MT" panose="020B0602020104020603" pitchFamily="34" charset="0"/>
              </a:rPr>
              <a:t>render</a:t>
            </a:r>
            <a:r>
              <a:rPr lang="en-US" sz="1900" dirty="0">
                <a:latin typeface="Tw Cen MT" panose="020B0602020104020603" pitchFamily="34" charset="0"/>
              </a:rPr>
              <a:t> the content of the page</a:t>
            </a:r>
          </a:p>
          <a:p>
            <a:pPr marL="742950" lvl="1" indent="-285750">
              <a:spcAft>
                <a:spcPts val="600"/>
              </a:spcAft>
              <a:buFont typeface="Wingdings" panose="05000000000000000000" pitchFamily="2" charset="2"/>
              <a:buChar char="§"/>
            </a:pPr>
            <a:r>
              <a:rPr lang="en-US" sz="1900" dirty="0">
                <a:latin typeface="Tw Cen MT" panose="020B0602020104020603" pitchFamily="34" charset="0"/>
              </a:rPr>
              <a:t>The founder of HTML was </a:t>
            </a:r>
            <a:r>
              <a:rPr lang="en-US" sz="1900" b="1" dirty="0">
                <a:latin typeface="Tw Cen MT" panose="020B0602020104020603" pitchFamily="34" charset="0"/>
              </a:rPr>
              <a:t>Tim Berners-Lee </a:t>
            </a:r>
            <a:r>
              <a:rPr lang="en-US" sz="1900" dirty="0">
                <a:latin typeface="Tw Cen MT" panose="020B0602020104020603" pitchFamily="34" charset="0"/>
              </a:rPr>
              <a:t>and his product was made attractive to the general public by Mosaic browser which was evolved at NCSA. </a:t>
            </a:r>
          </a:p>
        </p:txBody>
      </p:sp>
    </p:spTree>
    <p:extLst>
      <p:ext uri="{BB962C8B-B14F-4D97-AF65-F5344CB8AC3E}">
        <p14:creationId xmlns:p14="http://schemas.microsoft.com/office/powerpoint/2010/main" val="262732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HTML Text Editors ?</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5010026"/>
          </a:xfrm>
          <a:prstGeom prst="rect">
            <a:avLst/>
          </a:prstGeom>
        </p:spPr>
        <p:txBody>
          <a:bodyPr wrap="square">
            <a:spAutoFit/>
          </a:bodyPr>
          <a:lstStyle/>
          <a:p>
            <a:pPr>
              <a:spcAft>
                <a:spcPts val="600"/>
              </a:spcAft>
            </a:pPr>
            <a:r>
              <a:rPr lang="en-US" sz="2400" dirty="0">
                <a:latin typeface="Tw Cen MT" panose="020B0602020104020603" pitchFamily="34" charset="0"/>
              </a:rPr>
              <a:t>We can develop HTML Web pages using the following text editors:</a:t>
            </a:r>
          </a:p>
          <a:p>
            <a:pPr marL="742950" lvl="1" indent="-285750">
              <a:lnSpc>
                <a:spcPct val="200000"/>
              </a:lnSpc>
              <a:spcAft>
                <a:spcPts val="600"/>
              </a:spcAft>
              <a:buFont typeface="Wingdings" panose="05000000000000000000" pitchFamily="2" charset="2"/>
              <a:buChar char="§"/>
            </a:pPr>
            <a:r>
              <a:rPr lang="en-US" sz="1900" dirty="0" err="1">
                <a:latin typeface="Tw Cen MT" panose="020B0602020104020603" pitchFamily="34" charset="0"/>
              </a:rPr>
              <a:t>Froala</a:t>
            </a:r>
            <a:endParaRPr lang="en-US" sz="1900" dirty="0">
              <a:latin typeface="Tw Cen MT" panose="020B0602020104020603" pitchFamily="34" charset="0"/>
            </a:endParaRPr>
          </a:p>
          <a:p>
            <a:pPr marL="742950" lvl="1" indent="-285750">
              <a:lnSpc>
                <a:spcPct val="200000"/>
              </a:lnSpc>
              <a:spcAft>
                <a:spcPts val="600"/>
              </a:spcAft>
              <a:buFont typeface="Wingdings" panose="05000000000000000000" pitchFamily="2" charset="2"/>
              <a:buChar char="§"/>
            </a:pPr>
            <a:r>
              <a:rPr lang="en-US" sz="1900" dirty="0" err="1">
                <a:latin typeface="Tw Cen MT" panose="020B0602020104020603" pitchFamily="34" charset="0"/>
              </a:rPr>
              <a:t>HTMLPad</a:t>
            </a:r>
            <a:endParaRPr lang="en-US" sz="1900" dirty="0">
              <a:latin typeface="Tw Cen MT" panose="020B0602020104020603" pitchFamily="34" charset="0"/>
            </a:endParaRPr>
          </a:p>
          <a:p>
            <a:pPr marL="742950" lvl="1" indent="-285750">
              <a:lnSpc>
                <a:spcPct val="200000"/>
              </a:lnSpc>
              <a:spcAft>
                <a:spcPts val="600"/>
              </a:spcAft>
              <a:buFont typeface="Wingdings" panose="05000000000000000000" pitchFamily="2" charset="2"/>
              <a:buChar char="§"/>
            </a:pPr>
            <a:r>
              <a:rPr lang="en-US" sz="1900" dirty="0" err="1">
                <a:latin typeface="Tw Cen MT" panose="020B0602020104020603" pitchFamily="34" charset="0"/>
              </a:rPr>
              <a:t>UltraEdit</a:t>
            </a:r>
            <a:endParaRPr lang="en-US" sz="1900" dirty="0">
              <a:latin typeface="Tw Cen MT" panose="020B0602020104020603" pitchFamily="34" charset="0"/>
            </a:endParaRPr>
          </a:p>
          <a:p>
            <a:pPr marL="742950" lvl="1" indent="-285750">
              <a:lnSpc>
                <a:spcPct val="200000"/>
              </a:lnSpc>
              <a:spcAft>
                <a:spcPts val="600"/>
              </a:spcAft>
              <a:buFont typeface="Wingdings" panose="05000000000000000000" pitchFamily="2" charset="2"/>
              <a:buChar char="§"/>
            </a:pPr>
            <a:r>
              <a:rPr lang="en-US" sz="1900" dirty="0">
                <a:latin typeface="Tw Cen MT" panose="020B0602020104020603" pitchFamily="34" charset="0"/>
              </a:rPr>
              <a:t>Sublime Text</a:t>
            </a:r>
          </a:p>
          <a:p>
            <a:pPr marL="742950" lvl="1" indent="-285750">
              <a:lnSpc>
                <a:spcPct val="200000"/>
              </a:lnSpc>
              <a:spcAft>
                <a:spcPts val="600"/>
              </a:spcAft>
              <a:buFont typeface="Wingdings" panose="05000000000000000000" pitchFamily="2" charset="2"/>
              <a:buChar char="§"/>
            </a:pPr>
            <a:r>
              <a:rPr lang="en-US" sz="1900" dirty="0">
                <a:latin typeface="Tw Cen MT" panose="020B0602020104020603" pitchFamily="34" charset="0"/>
              </a:rPr>
              <a:t>Atom</a:t>
            </a:r>
          </a:p>
          <a:p>
            <a:pPr marL="742950" lvl="1" indent="-285750">
              <a:lnSpc>
                <a:spcPct val="200000"/>
              </a:lnSpc>
              <a:spcAft>
                <a:spcPts val="600"/>
              </a:spcAft>
              <a:buFont typeface="Wingdings" panose="05000000000000000000" pitchFamily="2" charset="2"/>
              <a:buChar char="§"/>
            </a:pPr>
            <a:r>
              <a:rPr lang="en-US" sz="1900" dirty="0">
                <a:latin typeface="Tw Cen MT" panose="020B0602020104020603" pitchFamily="34" charset="0"/>
              </a:rPr>
              <a:t>Notepad++ </a:t>
            </a:r>
          </a:p>
          <a:p>
            <a:pPr marL="742950" lvl="1" indent="-285750">
              <a:lnSpc>
                <a:spcPct val="200000"/>
              </a:lnSpc>
              <a:spcAft>
                <a:spcPts val="600"/>
              </a:spcAft>
              <a:buFont typeface="Wingdings" panose="05000000000000000000" pitchFamily="2" charset="2"/>
              <a:buChar char="§"/>
            </a:pPr>
            <a:r>
              <a:rPr lang="en-US" sz="1900" dirty="0" err="1">
                <a:latin typeface="Tw Cen MT" panose="020B0602020104020603" pitchFamily="34" charset="0"/>
              </a:rPr>
              <a:t>CoffeeCup</a:t>
            </a:r>
            <a:endParaRPr lang="en-US" sz="1900" dirty="0">
              <a:latin typeface="Tw Cen MT" panose="020B0602020104020603" pitchFamily="34" charset="0"/>
            </a:endParaRPr>
          </a:p>
        </p:txBody>
      </p:sp>
      <p:pic>
        <p:nvPicPr>
          <p:cNvPr id="5" name="Picture 4">
            <a:extLst>
              <a:ext uri="{FF2B5EF4-FFF2-40B4-BE49-F238E27FC236}">
                <a16:creationId xmlns:a16="http://schemas.microsoft.com/office/drawing/2014/main" id="{C6CF85A7-8265-453A-83E7-DB797C5C5CB9}"/>
              </a:ext>
            </a:extLst>
          </p:cNvPr>
          <p:cNvPicPr>
            <a:picLocks noChangeAspect="1"/>
          </p:cNvPicPr>
          <p:nvPr/>
        </p:nvPicPr>
        <p:blipFill>
          <a:blip r:embed="rId2"/>
          <a:stretch>
            <a:fillRect/>
          </a:stretch>
        </p:blipFill>
        <p:spPr>
          <a:xfrm>
            <a:off x="3506597" y="1637750"/>
            <a:ext cx="1693527" cy="1412714"/>
          </a:xfrm>
          <a:prstGeom prst="ellipse">
            <a:avLst/>
          </a:prstGeom>
          <a:ln>
            <a:noFill/>
          </a:ln>
          <a:effectLst>
            <a:softEdge rad="112500"/>
          </a:effectLst>
        </p:spPr>
      </p:pic>
      <p:pic>
        <p:nvPicPr>
          <p:cNvPr id="8" name="Picture 7">
            <a:extLst>
              <a:ext uri="{FF2B5EF4-FFF2-40B4-BE49-F238E27FC236}">
                <a16:creationId xmlns:a16="http://schemas.microsoft.com/office/drawing/2014/main" id="{24383BB6-F4A4-4A0B-BA52-22B80FA5ED69}"/>
              </a:ext>
            </a:extLst>
          </p:cNvPr>
          <p:cNvPicPr>
            <a:picLocks noChangeAspect="1"/>
          </p:cNvPicPr>
          <p:nvPr/>
        </p:nvPicPr>
        <p:blipFill>
          <a:blip r:embed="rId3"/>
          <a:stretch>
            <a:fillRect/>
          </a:stretch>
        </p:blipFill>
        <p:spPr>
          <a:xfrm>
            <a:off x="3199225" y="3126539"/>
            <a:ext cx="1243793" cy="1603745"/>
          </a:xfrm>
          <a:prstGeom prst="rect">
            <a:avLst/>
          </a:prstGeom>
          <a:ln>
            <a:noFill/>
          </a:ln>
          <a:effectLst>
            <a:softEdge rad="112500"/>
          </a:effectLst>
        </p:spPr>
      </p:pic>
      <p:pic>
        <p:nvPicPr>
          <p:cNvPr id="9" name="Picture 8">
            <a:extLst>
              <a:ext uri="{FF2B5EF4-FFF2-40B4-BE49-F238E27FC236}">
                <a16:creationId xmlns:a16="http://schemas.microsoft.com/office/drawing/2014/main" id="{7D90E702-4B1D-4FAA-BA36-E583F3B99910}"/>
              </a:ext>
            </a:extLst>
          </p:cNvPr>
          <p:cNvPicPr>
            <a:picLocks noChangeAspect="1"/>
          </p:cNvPicPr>
          <p:nvPr/>
        </p:nvPicPr>
        <p:blipFill>
          <a:blip r:embed="rId4"/>
          <a:stretch>
            <a:fillRect/>
          </a:stretch>
        </p:blipFill>
        <p:spPr>
          <a:xfrm>
            <a:off x="3969041" y="4580590"/>
            <a:ext cx="1693528" cy="1685660"/>
          </a:xfrm>
          <a:prstGeom prst="rect">
            <a:avLst/>
          </a:prstGeom>
        </p:spPr>
      </p:pic>
      <p:pic>
        <p:nvPicPr>
          <p:cNvPr id="10" name="Picture 9">
            <a:extLst>
              <a:ext uri="{FF2B5EF4-FFF2-40B4-BE49-F238E27FC236}">
                <a16:creationId xmlns:a16="http://schemas.microsoft.com/office/drawing/2014/main" id="{636FF038-6F64-4A9C-8C7A-C8586BC1F3EE}"/>
              </a:ext>
            </a:extLst>
          </p:cNvPr>
          <p:cNvPicPr>
            <a:picLocks noChangeAspect="1"/>
          </p:cNvPicPr>
          <p:nvPr/>
        </p:nvPicPr>
        <p:blipFill>
          <a:blip r:embed="rId5"/>
          <a:stretch>
            <a:fillRect/>
          </a:stretch>
        </p:blipFill>
        <p:spPr>
          <a:xfrm>
            <a:off x="5052969" y="3110619"/>
            <a:ext cx="2227452" cy="1603745"/>
          </a:xfrm>
          <a:prstGeom prst="rect">
            <a:avLst/>
          </a:prstGeom>
        </p:spPr>
      </p:pic>
      <p:pic>
        <p:nvPicPr>
          <p:cNvPr id="11" name="Picture 10">
            <a:extLst>
              <a:ext uri="{FF2B5EF4-FFF2-40B4-BE49-F238E27FC236}">
                <a16:creationId xmlns:a16="http://schemas.microsoft.com/office/drawing/2014/main" id="{ABD00E04-7C95-41D5-8D9F-19BE9EA45EDE}"/>
              </a:ext>
            </a:extLst>
          </p:cNvPr>
          <p:cNvPicPr>
            <a:picLocks noChangeAspect="1"/>
          </p:cNvPicPr>
          <p:nvPr/>
        </p:nvPicPr>
        <p:blipFill>
          <a:blip r:embed="rId6"/>
          <a:stretch>
            <a:fillRect/>
          </a:stretch>
        </p:blipFill>
        <p:spPr>
          <a:xfrm>
            <a:off x="7088698" y="1586870"/>
            <a:ext cx="1786506" cy="1603745"/>
          </a:xfrm>
          <a:prstGeom prst="rect">
            <a:avLst/>
          </a:prstGeom>
        </p:spPr>
      </p:pic>
      <p:pic>
        <p:nvPicPr>
          <p:cNvPr id="12" name="Picture 11">
            <a:extLst>
              <a:ext uri="{FF2B5EF4-FFF2-40B4-BE49-F238E27FC236}">
                <a16:creationId xmlns:a16="http://schemas.microsoft.com/office/drawing/2014/main" id="{4133F97E-FBD8-413F-98F6-A044E06E70DD}"/>
              </a:ext>
            </a:extLst>
          </p:cNvPr>
          <p:cNvPicPr>
            <a:picLocks noChangeAspect="1"/>
          </p:cNvPicPr>
          <p:nvPr/>
        </p:nvPicPr>
        <p:blipFill>
          <a:blip r:embed="rId7"/>
          <a:stretch>
            <a:fillRect/>
          </a:stretch>
        </p:blipFill>
        <p:spPr>
          <a:xfrm>
            <a:off x="7669633" y="3776072"/>
            <a:ext cx="2438400" cy="2438400"/>
          </a:xfrm>
          <a:prstGeom prst="rect">
            <a:avLst/>
          </a:prstGeom>
        </p:spPr>
      </p:pic>
      <p:pic>
        <p:nvPicPr>
          <p:cNvPr id="13" name="Picture 12">
            <a:extLst>
              <a:ext uri="{FF2B5EF4-FFF2-40B4-BE49-F238E27FC236}">
                <a16:creationId xmlns:a16="http://schemas.microsoft.com/office/drawing/2014/main" id="{34D6400A-B088-488F-BB02-AB153BDB2166}"/>
              </a:ext>
            </a:extLst>
          </p:cNvPr>
          <p:cNvPicPr>
            <a:picLocks noChangeAspect="1"/>
          </p:cNvPicPr>
          <p:nvPr/>
        </p:nvPicPr>
        <p:blipFill>
          <a:blip r:embed="rId8"/>
          <a:stretch>
            <a:fillRect/>
          </a:stretch>
        </p:blipFill>
        <p:spPr>
          <a:xfrm>
            <a:off x="9352458" y="1589303"/>
            <a:ext cx="2143125" cy="2143125"/>
          </a:xfrm>
          <a:prstGeom prst="rect">
            <a:avLst/>
          </a:prstGeom>
          <a:ln>
            <a:noFill/>
          </a:ln>
          <a:effectLst>
            <a:softEdge rad="112500"/>
          </a:effectLst>
        </p:spPr>
      </p:pic>
    </p:spTree>
    <p:extLst>
      <p:ext uri="{BB962C8B-B14F-4D97-AF65-F5344CB8AC3E}">
        <p14:creationId xmlns:p14="http://schemas.microsoft.com/office/powerpoint/2010/main" val="88929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A Simple HTML Document</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pic>
        <p:nvPicPr>
          <p:cNvPr id="8" name="Picture 7">
            <a:extLst>
              <a:ext uri="{FF2B5EF4-FFF2-40B4-BE49-F238E27FC236}">
                <a16:creationId xmlns:a16="http://schemas.microsoft.com/office/drawing/2014/main" id="{42FCAC06-6F3F-40AB-85C2-79C05FDFA611}"/>
              </a:ext>
            </a:extLst>
          </p:cNvPr>
          <p:cNvPicPr>
            <a:picLocks noChangeAspect="1"/>
          </p:cNvPicPr>
          <p:nvPr/>
        </p:nvPicPr>
        <p:blipFill>
          <a:blip r:embed="rId3"/>
          <a:stretch>
            <a:fillRect/>
          </a:stretch>
        </p:blipFill>
        <p:spPr>
          <a:xfrm>
            <a:off x="0" y="1258349"/>
            <a:ext cx="12192000" cy="5159229"/>
          </a:xfrm>
          <a:prstGeom prst="rect">
            <a:avLst/>
          </a:prstGeom>
        </p:spPr>
      </p:pic>
    </p:spTree>
    <p:extLst>
      <p:ext uri="{BB962C8B-B14F-4D97-AF65-F5344CB8AC3E}">
        <p14:creationId xmlns:p14="http://schemas.microsoft.com/office/powerpoint/2010/main" val="3846736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6AE6B-09BB-425C-AD66-43E5592EFBC5}"/>
              </a:ext>
            </a:extLst>
          </p:cNvPr>
          <p:cNvSpPr txBox="1"/>
          <p:nvPr/>
        </p:nvSpPr>
        <p:spPr>
          <a:xfrm>
            <a:off x="1580626" y="1052294"/>
            <a:ext cx="8021972" cy="427040"/>
          </a:xfrm>
          <a:prstGeom prst="rect">
            <a:avLst/>
          </a:prstGeom>
          <a:noFill/>
        </p:spPr>
        <p:txBody>
          <a:bodyPr wrap="square" rtlCol="0">
            <a:spAutoFit/>
          </a:bodyPr>
          <a:lstStyle/>
          <a:p>
            <a:r>
              <a:rPr lang="en-ZA" sz="2175" b="1" dirty="0">
                <a:solidFill>
                  <a:schemeClr val="bg1"/>
                </a:solidFill>
                <a:latin typeface="Segoe UI" panose="020B0502040204020203" pitchFamily="34" charset="0"/>
                <a:cs typeface="Segoe UI" panose="020B0502040204020203" pitchFamily="34" charset="0"/>
              </a:rPr>
              <a:t>Main Heading  |  </a:t>
            </a:r>
            <a:r>
              <a:rPr lang="en-ZA" sz="2175" b="1" dirty="0">
                <a:solidFill>
                  <a:schemeClr val="bg1"/>
                </a:solidFill>
                <a:latin typeface="Segoe UI Light" panose="020B0502040204020203" pitchFamily="34" charset="0"/>
                <a:cs typeface="Segoe UI Light" panose="020B0502040204020203" pitchFamily="34" charset="0"/>
              </a:rPr>
              <a:t>Subheading</a:t>
            </a:r>
          </a:p>
        </p:txBody>
      </p:sp>
      <p:sp>
        <p:nvSpPr>
          <p:cNvPr id="3" name="TextBox 2">
            <a:extLst>
              <a:ext uri="{FF2B5EF4-FFF2-40B4-BE49-F238E27FC236}">
                <a16:creationId xmlns:a16="http://schemas.microsoft.com/office/drawing/2014/main" id="{DE1EDA29-A1A7-4BE5-B84E-12740B30B2D6}"/>
              </a:ext>
            </a:extLst>
          </p:cNvPr>
          <p:cNvSpPr txBox="1"/>
          <p:nvPr/>
        </p:nvSpPr>
        <p:spPr>
          <a:xfrm>
            <a:off x="2083967" y="5733290"/>
            <a:ext cx="8531603" cy="230832"/>
          </a:xfrm>
          <a:prstGeom prst="rect">
            <a:avLst/>
          </a:prstGeom>
          <a:noFill/>
        </p:spPr>
        <p:txBody>
          <a:bodyPr wrap="square" rtlCol="0">
            <a:spAutoFit/>
          </a:bodyPr>
          <a:lstStyle/>
          <a:p>
            <a:pPr algn="r"/>
            <a:r>
              <a:rPr lang="en-ZA" sz="900" spc="113" dirty="0">
                <a:solidFill>
                  <a:schemeClr val="bg1"/>
                </a:solidFill>
                <a:latin typeface="Segoe UI Light" panose="020B0502040204020203" pitchFamily="34" charset="0"/>
                <a:cs typeface="Segoe UI Light" panose="020B0502040204020203" pitchFamily="34" charset="0"/>
              </a:rPr>
              <a:t>2020 CTU Training Solutions  |  All Rights Reserved  |  ctutraining.ac.za</a:t>
            </a:r>
          </a:p>
        </p:txBody>
      </p:sp>
      <p:sp>
        <p:nvSpPr>
          <p:cNvPr id="6" name="TextBox 5">
            <a:extLst>
              <a:ext uri="{FF2B5EF4-FFF2-40B4-BE49-F238E27FC236}">
                <a16:creationId xmlns:a16="http://schemas.microsoft.com/office/drawing/2014/main" id="{2243C693-2840-4ABF-BAA1-6824CE654754}"/>
              </a:ext>
            </a:extLst>
          </p:cNvPr>
          <p:cNvSpPr txBox="1"/>
          <p:nvPr/>
        </p:nvSpPr>
        <p:spPr>
          <a:xfrm>
            <a:off x="436227" y="124437"/>
            <a:ext cx="9456490" cy="769441"/>
          </a:xfrm>
          <a:prstGeom prst="rect">
            <a:avLst/>
          </a:prstGeom>
          <a:noFill/>
        </p:spPr>
        <p:txBody>
          <a:bodyPr wrap="square" rtlCol="0">
            <a:spAutoFit/>
          </a:bodyPr>
          <a:lstStyle/>
          <a:p>
            <a:r>
              <a:rPr lang="en-ZA" sz="4400" b="1" dirty="0">
                <a:solidFill>
                  <a:srgbClr val="191F2D"/>
                </a:solidFill>
                <a:latin typeface="Tw Cen MT" panose="020B0602020104020603" pitchFamily="34" charset="0"/>
                <a:cs typeface="Segoe UI" panose="020B0502040204020203" pitchFamily="34" charset="0"/>
              </a:rPr>
              <a:t>Part I  | HTML Elements </a:t>
            </a:r>
            <a:endParaRPr lang="en-ZA" sz="4400" b="1" dirty="0">
              <a:solidFill>
                <a:schemeClr val="accent5">
                  <a:lumMod val="90000"/>
                  <a:lumOff val="10000"/>
                </a:schemeClr>
              </a:solidFill>
              <a:latin typeface="Tw Cen MT" panose="020B06020201040206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139C007-3005-4F9D-8FBC-60E1BF06FCEE}"/>
              </a:ext>
            </a:extLst>
          </p:cNvPr>
          <p:cNvSpPr txBox="1"/>
          <p:nvPr/>
        </p:nvSpPr>
        <p:spPr>
          <a:xfrm>
            <a:off x="75501" y="6570979"/>
            <a:ext cx="12116499" cy="230832"/>
          </a:xfrm>
          <a:prstGeom prst="rect">
            <a:avLst/>
          </a:prstGeom>
          <a:noFill/>
        </p:spPr>
        <p:txBody>
          <a:bodyPr wrap="square" rtlCol="0">
            <a:spAutoFit/>
          </a:bodyPr>
          <a:lstStyle/>
          <a:p>
            <a:pPr algn="r"/>
            <a:r>
              <a:rPr lang="en-ZA" sz="900" spc="113" dirty="0">
                <a:solidFill>
                  <a:srgbClr val="055D86"/>
                </a:solidFill>
                <a:latin typeface="Segoe UI Light" panose="020B0502040204020203" pitchFamily="34" charset="0"/>
                <a:cs typeface="Segoe UI Light" panose="020B0502040204020203" pitchFamily="34" charset="0"/>
              </a:rPr>
              <a:t>2022 CTU Training Solutions  </a:t>
            </a:r>
            <a:r>
              <a:rPr lang="en-ZA" sz="900" spc="113" dirty="0">
                <a:solidFill>
                  <a:srgbClr val="191F2D"/>
                </a:solidFill>
                <a:latin typeface="Segoe UI Light" panose="020B0502040204020203" pitchFamily="34" charset="0"/>
                <a:cs typeface="Segoe UI Light" panose="020B0502040204020203" pitchFamily="34" charset="0"/>
              </a:rPr>
              <a:t>|  All Rights Reserved  </a:t>
            </a:r>
            <a:r>
              <a:rPr lang="en-ZA" sz="900" spc="113" dirty="0">
                <a:solidFill>
                  <a:srgbClr val="055D86"/>
                </a:solidFill>
                <a:latin typeface="Segoe UI Light" panose="020B0502040204020203" pitchFamily="34" charset="0"/>
                <a:cs typeface="Segoe UI Light" panose="020B0502040204020203" pitchFamily="34" charset="0"/>
              </a:rPr>
              <a:t>|  ctutraining.ac.za</a:t>
            </a:r>
          </a:p>
        </p:txBody>
      </p:sp>
      <p:sp>
        <p:nvSpPr>
          <p:cNvPr id="4" name="Rectangle 3">
            <a:extLst>
              <a:ext uri="{FF2B5EF4-FFF2-40B4-BE49-F238E27FC236}">
                <a16:creationId xmlns:a16="http://schemas.microsoft.com/office/drawing/2014/main" id="{4808B930-174C-419B-A001-A6AEDA7E0A94}"/>
              </a:ext>
            </a:extLst>
          </p:cNvPr>
          <p:cNvSpPr/>
          <p:nvPr/>
        </p:nvSpPr>
        <p:spPr>
          <a:xfrm>
            <a:off x="696286" y="1128370"/>
            <a:ext cx="11073468" cy="5201424"/>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latin typeface="Tw Cen MT" panose="020B0602020104020603" pitchFamily="34" charset="0"/>
              </a:rPr>
              <a:t>The document is comprised of several HTML elements that are nested in a hierarchical fashion.</a:t>
            </a:r>
          </a:p>
          <a:p>
            <a:pPr marL="342900" indent="-342900">
              <a:spcAft>
                <a:spcPts val="600"/>
              </a:spcAft>
              <a:buFont typeface="Wingdings" panose="05000000000000000000" pitchFamily="2" charset="2"/>
              <a:buChar char="§"/>
            </a:pPr>
            <a:r>
              <a:rPr lang="en-US" sz="2400" dirty="0">
                <a:latin typeface="Tw Cen MT" panose="020B0602020104020603" pitchFamily="34" charset="0"/>
              </a:rPr>
              <a:t>Like other markup languages, tags are used to annotate content with useful information. An HTML element generally follows this structure:</a:t>
            </a:r>
          </a:p>
          <a:p>
            <a:pPr>
              <a:spcAft>
                <a:spcPts val="600"/>
              </a:spcAft>
            </a:pPr>
            <a:endParaRPr lang="en-US" sz="2400" dirty="0">
              <a:latin typeface="Tw Cen MT" panose="020B0602020104020603" pitchFamily="34" charset="0"/>
            </a:endParaRPr>
          </a:p>
          <a:p>
            <a:pPr marL="342900" indent="-342900">
              <a:spcAft>
                <a:spcPts val="600"/>
              </a:spcAft>
              <a:buFont typeface="Wingdings" panose="05000000000000000000" pitchFamily="2" charset="2"/>
              <a:buChar char="§"/>
            </a:pPr>
            <a:r>
              <a:rPr lang="en-US" sz="2400" dirty="0">
                <a:latin typeface="Tw Cen MT" panose="020B0602020104020603" pitchFamily="34" charset="0"/>
              </a:rPr>
              <a:t>For example, the document title, “My First HTML5 Document” is identified by the opening and closing tags, &lt;title&gt; and &lt;/title&gt;. In most cases each element has an open and close tag that are identical except the close tag is preceded by a “/” character. Sometimes the terms element and tag are used interchangeably; to be precise, however, an element is comprised of an opening and closing tag and the content that is found between these tags.</a:t>
            </a:r>
          </a:p>
          <a:p>
            <a:pPr marL="342900" indent="-342900">
              <a:spcAft>
                <a:spcPts val="600"/>
              </a:spcAft>
              <a:buFont typeface="Wingdings" panose="05000000000000000000" pitchFamily="2" charset="2"/>
              <a:buChar char="§"/>
            </a:pPr>
            <a:r>
              <a:rPr lang="en-US" sz="2400" dirty="0">
                <a:latin typeface="Tw Cen MT" panose="020B0602020104020603" pitchFamily="34" charset="0"/>
              </a:rPr>
              <a:t>Elements will often contain other elements. Notice in the sample document that the html element contains a head and a body element.</a:t>
            </a:r>
          </a:p>
        </p:txBody>
      </p:sp>
      <p:pic>
        <p:nvPicPr>
          <p:cNvPr id="5" name="Picture 4">
            <a:extLst>
              <a:ext uri="{FF2B5EF4-FFF2-40B4-BE49-F238E27FC236}">
                <a16:creationId xmlns:a16="http://schemas.microsoft.com/office/drawing/2014/main" id="{8AB2C350-0B46-43EB-836F-FA4ACEACECA8}"/>
              </a:ext>
            </a:extLst>
          </p:cNvPr>
          <p:cNvPicPr>
            <a:picLocks noChangeAspect="1"/>
          </p:cNvPicPr>
          <p:nvPr/>
        </p:nvPicPr>
        <p:blipFill>
          <a:blip r:embed="rId3"/>
          <a:stretch>
            <a:fillRect/>
          </a:stretch>
        </p:blipFill>
        <p:spPr>
          <a:xfrm>
            <a:off x="1291249" y="2859301"/>
            <a:ext cx="4676775" cy="361950"/>
          </a:xfrm>
          <a:prstGeom prst="rect">
            <a:avLst/>
          </a:prstGeom>
        </p:spPr>
      </p:pic>
    </p:spTree>
    <p:extLst>
      <p:ext uri="{BB962C8B-B14F-4D97-AF65-F5344CB8AC3E}">
        <p14:creationId xmlns:p14="http://schemas.microsoft.com/office/powerpoint/2010/main" val="115770175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D7E503D412FA4EBB6910857F100727" ma:contentTypeVersion="12" ma:contentTypeDescription="Create a new document." ma:contentTypeScope="" ma:versionID="97ff6206bd082ad601ae78414115bdd4">
  <xsd:schema xmlns:xsd="http://www.w3.org/2001/XMLSchema" xmlns:xs="http://www.w3.org/2001/XMLSchema" xmlns:p="http://schemas.microsoft.com/office/2006/metadata/properties" xmlns:ns2="1dca4144-4059-447c-9b01-adf414136e88" xmlns:ns3="f9abdf04-df89-4a9c-afac-69ccba07f5d3" targetNamespace="http://schemas.microsoft.com/office/2006/metadata/properties" ma:root="true" ma:fieldsID="17fbfce85ab1c4319deb2712cc0d18e9" ns2:_="" ns3:_="">
    <xsd:import namespace="1dca4144-4059-447c-9b01-adf414136e88"/>
    <xsd:import namespace="f9abdf04-df89-4a9c-afac-69ccba07f5d3"/>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ca4144-4059-447c-9b01-adf414136e88"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8659fb2-b048-4a03-9597-72c8c0ef9794"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abdf04-df89-4a9c-afac-69ccba07f5d3"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f18f4e66-a5a5-44ef-890e-c68b140bb83c}" ma:internalName="TaxCatchAll" ma:showField="CatchAllData" ma:web="f9abdf04-df89-4a9c-afac-69ccba07f5d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9abdf04-df89-4a9c-afac-69ccba07f5d3" xsi:nil="true"/>
    <lcf76f155ced4ddcb4097134ff3c332f xmlns="1dca4144-4059-447c-9b01-adf414136e8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CA5016E-1DAA-4FA9-9E84-DF0C0552002C}"/>
</file>

<file path=customXml/itemProps2.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3.xml><?xml version="1.0" encoding="utf-8"?>
<ds:datastoreItem xmlns:ds="http://schemas.openxmlformats.org/officeDocument/2006/customXml" ds:itemID="{22E71848-B78E-4D58-BFA5-D2D5918911CD}">
  <ds:schemaRefs>
    <ds:schemaRef ds:uri="http://schemas.microsoft.com/office/infopath/2007/PartnerControls"/>
    <ds:schemaRef ds:uri="http://purl.org/dc/dcmitype/"/>
    <ds:schemaRef ds:uri="http://www.w3.org/XML/1998/namespace"/>
    <ds:schemaRef ds:uri="http://purl.org/dc/terms/"/>
    <ds:schemaRef ds:uri="71af3243-3dd4-4a8d-8c0d-dd76da1f02a5"/>
    <ds:schemaRef ds:uri="16c05727-aa75-4e4a-9b5f-8a80a1165891"/>
    <ds:schemaRef ds:uri="http://schemas.microsoft.com/office/2006/documentManagement/types"/>
    <ds:schemaRef ds:uri="http://purl.org/dc/elements/1.1/"/>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5216</Words>
  <Application>Microsoft Office PowerPoint</Application>
  <PresentationFormat>Widescreen</PresentationFormat>
  <Paragraphs>409</Paragraphs>
  <Slides>43</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Calibri</vt:lpstr>
      <vt:lpstr>Calibri Light</vt:lpstr>
      <vt:lpstr>Courier New</vt:lpstr>
      <vt:lpstr>Gill Sans</vt:lpstr>
      <vt:lpstr>Gill Sans Light</vt:lpstr>
      <vt:lpstr>Noto serif</vt:lpstr>
      <vt:lpstr>Segoe UI</vt:lpstr>
      <vt:lpstr>Segoe UI Light</vt:lpstr>
      <vt:lpstr>Tw Cen MT</vt:lpstr>
      <vt:lpstr>Wingdings</vt:lpstr>
      <vt:lpstr>Office Theme</vt:lpstr>
      <vt:lpstr>  Core web development  PART I </vt:lpstr>
      <vt:lpstr>PowerPoint Presentation</vt:lpstr>
      <vt:lpstr>PowerPoint Presentation</vt:lpstr>
      <vt:lpstr>PowerPoint Presentation</vt:lpstr>
      <vt:lpstr>UNDERSTANDING HTML.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2022-05-31T12:21:57Z</dcterms:created>
  <dcterms:modified xsi:type="dcterms:W3CDTF">2024-03-09T05:23:37Z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0x01010087D7E503D412FA4EBB6910857F100727</vt:lpwstr>
  </property>
</Properties>
</file>